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61" r:id="rId6"/>
    <p:sldMasterId id="2147483687" r:id="rId7"/>
  </p:sldMasterIdLst>
  <p:notesMasterIdLst>
    <p:notesMasterId r:id="rId33"/>
  </p:notesMasterIdLst>
  <p:sldIdLst>
    <p:sldId id="257" r:id="rId8"/>
    <p:sldId id="282" r:id="rId9"/>
    <p:sldId id="283" r:id="rId10"/>
    <p:sldId id="261" r:id="rId11"/>
    <p:sldId id="262" r:id="rId12"/>
    <p:sldId id="259" r:id="rId13"/>
    <p:sldId id="260" r:id="rId14"/>
    <p:sldId id="264" r:id="rId15"/>
    <p:sldId id="265" r:id="rId16"/>
    <p:sldId id="267" r:id="rId17"/>
    <p:sldId id="268" r:id="rId18"/>
    <p:sldId id="263" r:id="rId19"/>
    <p:sldId id="266" r:id="rId20"/>
    <p:sldId id="272" r:id="rId21"/>
    <p:sldId id="269" r:id="rId22"/>
    <p:sldId id="281" r:id="rId23"/>
    <p:sldId id="271" r:id="rId24"/>
    <p:sldId id="273" r:id="rId25"/>
    <p:sldId id="274" r:id="rId26"/>
    <p:sldId id="275" r:id="rId27"/>
    <p:sldId id="276" r:id="rId28"/>
    <p:sldId id="277" r:id="rId29"/>
    <p:sldId id="278" r:id="rId30"/>
    <p:sldId id="279" r:id="rId31"/>
    <p:sldId id="28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Kazim Zaidi" initials="AZ"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0" autoAdjust="0"/>
    <p:restoredTop sz="94660"/>
  </p:normalViewPr>
  <p:slideViewPr>
    <p:cSldViewPr snapToGrid="0">
      <p:cViewPr varScale="1">
        <p:scale>
          <a:sx n="88" d="100"/>
          <a:sy n="88" d="100"/>
        </p:scale>
        <p:origin x="44" y="3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commentAuthors" Target="commentAuthor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F541C-5E0D-4F1B-A5E9-F2F1B3E0AB0F}" type="datetimeFigureOut">
              <a:rPr lang="en-US" smtClean="0"/>
              <a:t>5/22/2017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E3237-6B47-4C3A-B461-09DDA378073C}" type="slidenum">
              <a:rPr lang="en-US" smtClean="0"/>
              <a:t>‹#›</a:t>
            </a:fld>
            <a:endParaRPr lang="en-US"/>
          </a:p>
        </p:txBody>
      </p:sp>
    </p:spTree>
    <p:extLst>
      <p:ext uri="{BB962C8B-B14F-4D97-AF65-F5344CB8AC3E}">
        <p14:creationId xmlns:p14="http://schemas.microsoft.com/office/powerpoint/2010/main" val="3623587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9:32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76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12</a:t>
            </a:fld>
            <a:endParaRPr lang="en-US"/>
          </a:p>
        </p:txBody>
      </p:sp>
    </p:spTree>
    <p:extLst>
      <p:ext uri="{BB962C8B-B14F-4D97-AF65-F5344CB8AC3E}">
        <p14:creationId xmlns:p14="http://schemas.microsoft.com/office/powerpoint/2010/main" val="246837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13</a:t>
            </a:fld>
            <a:endParaRPr lang="en-US"/>
          </a:p>
        </p:txBody>
      </p:sp>
    </p:spTree>
    <p:extLst>
      <p:ext uri="{BB962C8B-B14F-4D97-AF65-F5344CB8AC3E}">
        <p14:creationId xmlns:p14="http://schemas.microsoft.com/office/powerpoint/2010/main" val="765350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7533">
              <a:spcAft>
                <a:spcPts val="353"/>
              </a:spcAft>
            </a:pPr>
            <a:r>
              <a:rPr lang="en-US" dirty="0">
                <a:solidFill>
                  <a:srgbClr val="505050">
                    <a:lumMod val="60000"/>
                    <a:lumOff val="40000"/>
                  </a:srgbClr>
                </a:solidFill>
                <a:latin typeface="Segoe UI"/>
              </a:rPr>
              <a:t>CRAN Task View by Barry </a:t>
            </a:r>
            <a:r>
              <a:rPr lang="en-US" dirty="0" err="1">
                <a:solidFill>
                  <a:srgbClr val="505050">
                    <a:lumMod val="60000"/>
                    <a:lumOff val="40000"/>
                  </a:srgbClr>
                </a:solidFill>
                <a:latin typeface="Segoe UI"/>
              </a:rPr>
              <a:t>Rowlingson</a:t>
            </a:r>
            <a:r>
              <a:rPr lang="en-US" dirty="0">
                <a:solidFill>
                  <a:srgbClr val="505050">
                    <a:lumMod val="60000"/>
                    <a:lumOff val="40000"/>
                  </a:srgbClr>
                </a:solidFill>
                <a:latin typeface="Segoe UI"/>
              </a:rPr>
              <a:t>: </a:t>
            </a:r>
            <a:r>
              <a:rPr lang="en-US" dirty="0">
                <a:solidFill>
                  <a:srgbClr val="505050">
                    <a:lumMod val="60000"/>
                    <a:lumOff val="40000"/>
                  </a:srgbClr>
                </a:solidFill>
                <a:latin typeface="Segoe UI"/>
                <a:hlinkClick r:id="rId3"/>
              </a:rPr>
              <a:t>http://www.maths.lancs.ac.uk/~rowlings/R/TaskViews/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96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7128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5/22/2017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4235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dirty="0"/>
              <a:t>First, Cortana Intelligence provides services to bring data in, so that you can analyze it. It can be any type of data – structured, unstructured, stored in relational or non-relational sources, you name it. This can be data from inside your business, from traditional customer and operations data to IoT data streaming in from devices and sensors. It can also be data from external sources like, social media feeds. That data can be fed into various storage locations, and can be used in whatever downstream analytics and business applications you see fit. </a:t>
            </a:r>
          </a:p>
          <a:p>
            <a:r>
              <a:rPr lang="en-US" sz="1200" dirty="0"/>
              <a:t>  </a:t>
            </a:r>
          </a:p>
          <a:p>
            <a:r>
              <a:rPr lang="en-US" sz="1200" dirty="0"/>
              <a:t>The data brought in can then be stored in flexible big data storage services. Because it’s in the cloud, you can achieve massive global scale, and can easily scale up or down depending on demand. </a:t>
            </a:r>
            <a:r>
              <a:rPr lang="en-US" sz="1200" dirty="0">
                <a:latin typeface="+mn-lt"/>
              </a:rPr>
              <a:t>The c</a:t>
            </a:r>
            <a:r>
              <a:rPr lang="en-US" kern="0" dirty="0">
                <a:solidFill>
                  <a:srgbClr val="505050"/>
                </a:solidFill>
                <a:latin typeface="Segoe UI Semibold" panose="020B0702040204020203" pitchFamily="34" charset="0"/>
                <a:cs typeface="Segoe UI Semibold" panose="020B0702040204020203" pitchFamily="34" charset="0"/>
              </a:rPr>
              <a:t>loud gives you an almost infinite set of computing resources. </a:t>
            </a:r>
            <a:r>
              <a:rPr lang="en-US" sz="1200" dirty="0"/>
              <a:t>This means that you never have to worry about straining your capacity when high-volume events occur, whether they’re planned or unplanned. That might be a peak season of the year, an unexpectedly popular promotion that sets off a social media deluge, you name it.  </a:t>
            </a:r>
            <a:r>
              <a:rPr lang="en-US" sz="1200" dirty="0">
                <a:latin typeface="+mn-lt"/>
              </a:rPr>
              <a:t>Cloud is key to handling massive amounts of data in a cost-effective way. </a:t>
            </a:r>
            <a:endParaRPr lang="en-US" sz="1200" dirty="0"/>
          </a:p>
          <a:p>
            <a:endParaRPr lang="en-US" sz="1200" dirty="0"/>
          </a:p>
          <a:p>
            <a:r>
              <a:rPr lang="en-US" sz="1200" dirty="0"/>
              <a:t>And because it’s all in the cloud, you only pay for what you use. </a:t>
            </a:r>
            <a:r>
              <a:rPr lang="en-US" sz="1200" dirty="0">
                <a:latin typeface="+mn-lt"/>
              </a:rPr>
              <a:t>This in itself saves you money for anything that has variable computing needs. For some organizations, there is also an additional benefit of changing </a:t>
            </a:r>
            <a:r>
              <a:rPr lang="en-US" sz="1200" dirty="0" err="1">
                <a:latin typeface="+mn-lt"/>
              </a:rPr>
              <a:t>CapEx</a:t>
            </a:r>
            <a:r>
              <a:rPr lang="en-US" sz="1200" dirty="0">
                <a:latin typeface="+mn-lt"/>
              </a:rPr>
              <a:t> to </a:t>
            </a:r>
            <a:r>
              <a:rPr lang="en-US" sz="1200" dirty="0" err="1">
                <a:latin typeface="+mn-lt"/>
              </a:rPr>
              <a:t>OpEx</a:t>
            </a:r>
            <a:r>
              <a:rPr lang="en-US" sz="1200" dirty="0">
                <a:latin typeface="+mn-lt"/>
              </a:rPr>
              <a:t>, which frees up capital from infrastructure investments so it can be put to other uses.   </a:t>
            </a:r>
            <a:endParaRPr lang="en-US" sz="1200" dirty="0"/>
          </a:p>
          <a:p>
            <a:pPr defTabSz="967253"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67253" fontAlgn="base">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&lt;Transition&gt;: Next, let’s cover analytics.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27087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5/22/2017 9:32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18</a:t>
            </a:fld>
            <a:endParaRPr lang="en-US" dirty="0">
              <a:solidFill>
                <a:prstClr val="black"/>
              </a:solidFill>
            </a:endParaRPr>
          </a:p>
        </p:txBody>
      </p:sp>
    </p:spTree>
    <p:extLst>
      <p:ext uri="{BB962C8B-B14F-4D97-AF65-F5344CB8AC3E}">
        <p14:creationId xmlns:p14="http://schemas.microsoft.com/office/powerpoint/2010/main" val="1453989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5/22/2017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19555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5/22/2017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9953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5/22/2017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1575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4</a:t>
            </a:fld>
            <a:endParaRPr lang="en-US"/>
          </a:p>
        </p:txBody>
      </p:sp>
    </p:spTree>
    <p:extLst>
      <p:ext uri="{BB962C8B-B14F-4D97-AF65-F5344CB8AC3E}">
        <p14:creationId xmlns:p14="http://schemas.microsoft.com/office/powerpoint/2010/main" val="635237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02736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5/22/2017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03307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9:32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871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24</a:t>
            </a:fld>
            <a:endParaRPr lang="en-US" dirty="0"/>
          </a:p>
        </p:txBody>
      </p:sp>
    </p:spTree>
    <p:extLst>
      <p:ext uri="{BB962C8B-B14F-4D97-AF65-F5344CB8AC3E}">
        <p14:creationId xmlns:p14="http://schemas.microsoft.com/office/powerpoint/2010/main" val="774888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25</a:t>
            </a:fld>
            <a:endParaRPr lang="en-US"/>
          </a:p>
        </p:txBody>
      </p:sp>
    </p:spTree>
    <p:extLst>
      <p:ext uri="{BB962C8B-B14F-4D97-AF65-F5344CB8AC3E}">
        <p14:creationId xmlns:p14="http://schemas.microsoft.com/office/powerpoint/2010/main" val="57203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5</a:t>
            </a:fld>
            <a:endParaRPr lang="en-US"/>
          </a:p>
        </p:txBody>
      </p:sp>
    </p:spTree>
    <p:extLst>
      <p:ext uri="{BB962C8B-B14F-4D97-AF65-F5344CB8AC3E}">
        <p14:creationId xmlns:p14="http://schemas.microsoft.com/office/powerpoint/2010/main" val="224639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6</a:t>
            </a:fld>
            <a:endParaRPr lang="en-US"/>
          </a:p>
        </p:txBody>
      </p:sp>
    </p:spTree>
    <p:extLst>
      <p:ext uri="{BB962C8B-B14F-4D97-AF65-F5344CB8AC3E}">
        <p14:creationId xmlns:p14="http://schemas.microsoft.com/office/powerpoint/2010/main" val="2106652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7</a:t>
            </a:fld>
            <a:endParaRPr lang="en-US"/>
          </a:p>
        </p:txBody>
      </p:sp>
    </p:spTree>
    <p:extLst>
      <p:ext uri="{BB962C8B-B14F-4D97-AF65-F5344CB8AC3E}">
        <p14:creationId xmlns:p14="http://schemas.microsoft.com/office/powerpoint/2010/main" val="1947668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5/22/2017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07697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ea typeface="MS PGothic" panose="020B0600070205080204" pitchFamily="34" charset="-128"/>
                <a:cs typeface="ＭＳ Ｐゴシック" charset="0"/>
              </a:rPr>
              <a:t>Introduce the popularity of the R language vs. other analytics languages.</a:t>
            </a:r>
          </a:p>
          <a:p>
            <a:pPr defTabSz="982240" eaLnBrk="0" fontAlgn="base" hangingPunct="0">
              <a:lnSpc>
                <a:spcPct val="100000"/>
              </a:lnSpc>
              <a:spcBef>
                <a:spcPct val="30000"/>
              </a:spcBef>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a:buFont typeface="Arial" panose="020B0604020202020204" pitchFamily="34" charset="0"/>
              <a:buChar char="•"/>
            </a:pPr>
            <a:r>
              <a:rPr lang="en-US" dirty="0"/>
              <a:t>R is</a:t>
            </a:r>
            <a:r>
              <a:rPr lang="en-US" baseline="0" dirty="0"/>
              <a:t> enjoying an unstoppable wave of popularity</a:t>
            </a:r>
          </a:p>
          <a:p>
            <a:pPr marL="177845" indent="-177845">
              <a:buFont typeface="Arial" panose="020B0604020202020204" pitchFamily="34" charset="0"/>
              <a:buChar char="•"/>
            </a:pPr>
            <a:r>
              <a:rPr lang="en-US" baseline="0" dirty="0"/>
              <a:t>In 2015, it moved from the #9 most frequently used language to #6.</a:t>
            </a:r>
          </a:p>
          <a:p>
            <a:pPr marL="177845" indent="-177845">
              <a:buFont typeface="Arial" panose="020B0604020202020204" pitchFamily="34" charset="0"/>
              <a:buChar char="•"/>
            </a:pPr>
            <a:r>
              <a:rPr lang="en-US" baseline="0" dirty="0"/>
              <a:t>Only general purpose languages are more frequently used than R.</a:t>
            </a:r>
          </a:p>
          <a:p>
            <a:pPr marL="177845" indent="-177845">
              <a:buFont typeface="Arial" panose="020B0604020202020204" pitchFamily="34" charset="0"/>
              <a:buChar char="•"/>
            </a:pPr>
            <a:endParaRPr lang="en-US" baseline="0" dirty="0"/>
          </a:p>
          <a:p>
            <a:r>
              <a:rPr lang="en-US" b="1" baseline="0"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907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995119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14911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C1467C1-1CC4-4746-88C7-7BDBE7720F80}" type="datetimeFigureOut">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472162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201811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668864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103684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83272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1" y="6029314"/>
            <a:ext cx="1673891" cy="358621"/>
          </a:xfrm>
          <a:prstGeom prst="rect">
            <a:avLst/>
          </a:prstGeom>
        </p:spPr>
      </p:pic>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590082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02583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73638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52513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71150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73952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26008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4"/>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31317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51990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02453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46164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353743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7299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974199"/>
          </a:xfrm>
        </p:spPr>
        <p:txBody>
          <a:bodyPr>
            <a:spAutoFit/>
          </a:bodyPr>
          <a:lstStyle>
            <a:lvl1pPr>
              <a:defRPr sz="647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8"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05763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0460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731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00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1467C1-1CC4-4746-88C7-7BDBE7720F80}" type="datetimeFigureOut">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7968347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7977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88903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40399043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890664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27701933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6"/>
              </a:spcBef>
              <a:buNone/>
              <a:defRPr sz="3529">
                <a:solidFill>
                  <a:schemeClr val="accent1"/>
                </a:solidFill>
              </a:defRPr>
            </a:lvl1pPr>
            <a:lvl2pPr marL="0" indent="0">
              <a:buFontTx/>
              <a:buNone/>
              <a:defRPr sz="1962"/>
            </a:lvl2pPr>
            <a:lvl3pPr marL="224134" indent="0">
              <a:buNone/>
              <a:defRPr sz="1766"/>
            </a:lvl3pPr>
            <a:lvl4pPr marL="448266" indent="0">
              <a:buNone/>
              <a:defRPr sz="1567"/>
            </a:lvl4pPr>
            <a:lvl5pPr marL="672400" indent="0">
              <a:buNone/>
              <a:defRPr sz="15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17013824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1935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7163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61065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28132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1467C1-1CC4-4746-88C7-7BDBE7720F80}" type="datetimeFigureOut">
              <a:rPr lang="en-US" smtClean="0"/>
              <a:t>5/22/2017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4638888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715856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2885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117932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4683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62178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1153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58055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57026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24322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1813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1467C1-1CC4-4746-88C7-7BDBE7720F80}" type="datetimeFigureOut">
              <a:rPr lang="en-US" smtClean="0"/>
              <a:t>5/22/2017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048027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1387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0044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536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665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904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53291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621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750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405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517883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1467C1-1CC4-4746-88C7-7BDBE7720F80}" type="datetimeFigureOut">
              <a:rPr lang="en-US" smtClean="0"/>
              <a:t>5/22/2017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8744437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905098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8929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001456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3710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81784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333670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48920622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3311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467C1-1CC4-4746-88C7-7BDBE7720F80}" type="datetimeFigureOut">
              <a:rPr lang="en-US" smtClean="0"/>
              <a:t>5/22/2017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904444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5/22/2017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609855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5/22/2017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229190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image" Target="../media/image3.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1467C1-1CC4-4746-88C7-7BDBE7720F80}" type="datetimeFigureOut">
              <a:rPr lang="en-US" smtClean="0"/>
              <a:t>5/22/2017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B3155-41EB-4FFC-8E1B-21A98C5F8C15}" type="slidenum">
              <a:rPr lang="en-US" smtClean="0"/>
              <a:t>‹#›</a:t>
            </a:fld>
            <a:endParaRPr lang="en-US"/>
          </a:p>
        </p:txBody>
      </p:sp>
    </p:spTree>
    <p:extLst>
      <p:ext uri="{BB962C8B-B14F-4D97-AF65-F5344CB8AC3E}">
        <p14:creationId xmlns:p14="http://schemas.microsoft.com/office/powerpoint/2010/main" val="3114766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205459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p:fade/>
  </p:transition>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2085617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notesSlide" Target="../notesSlides/notesSlide12.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9.xml"/><Relationship Id="rId7" Type="http://schemas.openxmlformats.org/officeDocument/2006/relationships/image" Target="../media/image22.png"/><Relationship Id="rId2" Type="http://schemas.openxmlformats.org/officeDocument/2006/relationships/tags" Target="../tags/tag1.xml"/><Relationship Id="rId1" Type="http://schemas.openxmlformats.org/officeDocument/2006/relationships/customXml" Target="../../customXml/item3.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notesSlide" Target="../notesSlides/notesSlide20.xml"/><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video" Target="NULL" TargetMode="External"/><Relationship Id="rId7" Type="http://schemas.openxmlformats.org/officeDocument/2006/relationships/slideLayout" Target="../slideLayouts/slideLayout19.xml"/><Relationship Id="rId2" Type="http://schemas.openxmlformats.org/officeDocument/2006/relationships/tags" Target="../tags/tag2.xml"/><Relationship Id="rId1" Type="http://schemas.openxmlformats.org/officeDocument/2006/relationships/customXml" Target="../../customXml/item1.xml"/><Relationship Id="rId6" Type="http://schemas.microsoft.com/office/2007/relationships/media" Target="../media/media1.mp4"/><Relationship Id="rId5" Type="http://schemas.openxmlformats.org/officeDocument/2006/relationships/tags" Target="../tags/tag3.xml"/><Relationship Id="rId10" Type="http://schemas.openxmlformats.org/officeDocument/2006/relationships/image" Target="../media/image27.png"/><Relationship Id="rId4" Type="http://schemas.openxmlformats.org/officeDocument/2006/relationships/customXml" Target="../../customXml/item2.xml"/><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hyperlink" Target="https://cran.r-project.org/web/packages/doParallel/vignettes/gettingstartedParallel.pdf" TargetMode="External"/><Relationship Id="rId7" Type="http://schemas.openxmlformats.org/officeDocument/2006/relationships/hyperlink" Target="https://github.com/bwlewis/doRedis"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hyperlink" Target="https://github.com/Azure/doAzureParallel" TargetMode="External"/><Relationship Id="rId5" Type="http://schemas.openxmlformats.org/officeDocument/2006/relationships/hyperlink" Target="https://blogs.msdn.microsoft.com/rserver/2017/01/27/best-practices-for-executing-embarrassingly-parallel-workloads-with-r-server-on-spark/" TargetMode="External"/><Relationship Id="rId4" Type="http://schemas.openxmlformats.org/officeDocument/2006/relationships/hyperlink" Target="https://cran.r-project.org/web/packages/doMPI/index.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19.xml"/><Relationship Id="rId1" Type="http://schemas.openxmlformats.org/officeDocument/2006/relationships/customXml" Target="../../customXml/item4.xml"/><Relationship Id="rId6" Type="http://schemas.openxmlformats.org/officeDocument/2006/relationships/hyperlink" Target="http://blog.revolutionanalytics.com/2013/10/r-usage-skyrocketing-rexer-poll.html" TargetMode="Externa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solidFill>
                  <a:srgbClr val="FFCC00"/>
                </a:solidFill>
              </a:rPr>
              <a:t>Scalable Data Science: Methods and Use-Cases</a:t>
            </a:r>
          </a:p>
        </p:txBody>
      </p:sp>
      <p:sp>
        <p:nvSpPr>
          <p:cNvPr id="3" name="Text Placeholder 2"/>
          <p:cNvSpPr>
            <a:spLocks noGrp="1"/>
          </p:cNvSpPr>
          <p:nvPr>
            <p:ph type="body" sz="quarter" idx="14"/>
          </p:nvPr>
        </p:nvSpPr>
        <p:spPr/>
        <p:txBody>
          <a:bodyPr/>
          <a:lstStyle/>
          <a:p>
            <a:pPr lvl="0"/>
            <a:r>
              <a:rPr lang="en-US" dirty="0">
                <a:solidFill>
                  <a:srgbClr val="F8F8F8"/>
                </a:solidFill>
                <a:latin typeface="Segoe UI Light" panose="020B0502040204020203" pitchFamily="34" charset="0"/>
                <a:cs typeface="Segoe UI Light" panose="020B0502040204020203" pitchFamily="34" charset="0"/>
              </a:rPr>
              <a:t>Ali Zaidi</a:t>
            </a:r>
          </a:p>
          <a:p>
            <a:pPr lvl="0"/>
            <a:r>
              <a:rPr lang="en-US" dirty="0">
                <a:latin typeface="Segoe UI Light" panose="020B0502040204020203" pitchFamily="34" charset="0"/>
                <a:cs typeface="Segoe UI Light" panose="020B0502040204020203" pitchFamily="34" charset="0"/>
              </a:rPr>
              <a:t>Data Scientist</a:t>
            </a:r>
          </a:p>
          <a:p>
            <a:pPr lvl="0"/>
            <a:r>
              <a:rPr lang="en-US" dirty="0">
                <a:latin typeface="Segoe UI Light" panose="020B0502040204020203" pitchFamily="34" charset="0"/>
                <a:cs typeface="Segoe UI Light" panose="020B0502040204020203" pitchFamily="34" charset="0"/>
              </a:rPr>
              <a:t>Algorithms and Data Science</a:t>
            </a:r>
          </a:p>
        </p:txBody>
      </p:sp>
    </p:spTree>
    <p:extLst>
      <p:ext uri="{BB962C8B-B14F-4D97-AF65-F5344CB8AC3E}">
        <p14:creationId xmlns:p14="http://schemas.microsoft.com/office/powerpoint/2010/main" val="32479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6472" kern="0" dirty="0">
                <a:latin typeface="+mj-lt"/>
                <a:ea typeface="Segoe UI" pitchFamily="34" charset="0"/>
                <a:cs typeface="Segoe UI" pitchFamily="34" charset="0"/>
              </a:rPr>
              <a:t>What is</a:t>
            </a:r>
            <a:br>
              <a:rPr lang="en-US" sz="6472" kern="0" dirty="0">
                <a:latin typeface="+mj-lt"/>
                <a:ea typeface="Segoe UI" pitchFamily="34" charset="0"/>
                <a:cs typeface="Segoe UI" pitchFamily="34" charset="0"/>
              </a:rPr>
            </a:br>
            <a:endParaRPr lang="en-US" sz="6472" kern="0" dirty="0">
              <a:latin typeface="+mj-lt"/>
              <a:ea typeface="Segoe UI" pitchFamily="34" charset="0"/>
              <a:cs typeface="Segoe UI" pitchFamily="34" charset="0"/>
            </a:endParaRPr>
          </a:p>
        </p:txBody>
      </p:sp>
      <p:sp>
        <p:nvSpPr>
          <p:cNvPr id="80" name="Title 1"/>
          <p:cNvSpPr txBox="1">
            <a:spLocks/>
          </p:cNvSpPr>
          <p:nvPr/>
        </p:nvSpPr>
        <p:spPr>
          <a:xfrm>
            <a:off x="231891" y="289960"/>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705" dirty="0">
              <a:solidFill>
                <a:schemeClr val="tx1"/>
              </a:solidFill>
            </a:endParaRPr>
          </a:p>
        </p:txBody>
      </p:sp>
      <p:sp>
        <p:nvSpPr>
          <p:cNvPr id="109" name="Rectangle 108"/>
          <p:cNvSpPr/>
          <p:nvPr/>
        </p:nvSpPr>
        <p:spPr bwMode="auto">
          <a:xfrm>
            <a:off x="4325291" y="655640"/>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A statistics programming language</a:t>
            </a:r>
          </a:p>
        </p:txBody>
      </p:sp>
      <p:sp>
        <p:nvSpPr>
          <p:cNvPr id="110" name="Rectangle 109"/>
          <p:cNvSpPr/>
          <p:nvPr/>
        </p:nvSpPr>
        <p:spPr bwMode="auto">
          <a:xfrm>
            <a:off x="4325291" y="1004465"/>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325291" y="1353292"/>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Open source</a:t>
            </a:r>
          </a:p>
        </p:txBody>
      </p:sp>
      <p:sp>
        <p:nvSpPr>
          <p:cNvPr id="112" name="Rectangle 111"/>
          <p:cNvSpPr/>
          <p:nvPr/>
        </p:nvSpPr>
        <p:spPr bwMode="auto">
          <a:xfrm>
            <a:off x="5106641" y="2548565"/>
            <a:ext cx="7691315" cy="4312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2.5+M users </a:t>
            </a:r>
          </a:p>
        </p:txBody>
      </p:sp>
      <p:sp>
        <p:nvSpPr>
          <p:cNvPr id="113" name="Rectangle 112"/>
          <p:cNvSpPr/>
          <p:nvPr/>
        </p:nvSpPr>
        <p:spPr bwMode="auto">
          <a:xfrm>
            <a:off x="5106641" y="2903599"/>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Taught in most universities</a:t>
            </a:r>
            <a:endParaRPr lang="en-US" sz="200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106641" y="3624227"/>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Thriving user groups worldwide</a:t>
            </a:r>
            <a:endParaRPr lang="en-US" sz="2000" dirty="0">
              <a:solidFill>
                <a:schemeClr val="tx1"/>
              </a:solidFill>
              <a:latin typeface="+mj-lt"/>
              <a:ea typeface="Segoe UI" pitchFamily="34" charset="0"/>
              <a:cs typeface="Segoe UI" pitchFamily="34" charset="0"/>
            </a:endParaRPr>
          </a:p>
        </p:txBody>
      </p:sp>
      <p:sp>
        <p:nvSpPr>
          <p:cNvPr id="115" name="Rectangle 114"/>
          <p:cNvSpPr/>
          <p:nvPr/>
        </p:nvSpPr>
        <p:spPr bwMode="auto">
          <a:xfrm>
            <a:off x="4471569" y="4611734"/>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10,000+ free algorithms in CRAN</a:t>
            </a:r>
          </a:p>
        </p:txBody>
      </p:sp>
      <p:sp>
        <p:nvSpPr>
          <p:cNvPr id="116" name="Rectangle 115"/>
          <p:cNvSpPr/>
          <p:nvPr/>
        </p:nvSpPr>
        <p:spPr bwMode="auto">
          <a:xfrm>
            <a:off x="4471568" y="4956184"/>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Scalable to big data</a:t>
            </a:r>
            <a:endParaRPr lang="en-US" sz="200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106641" y="3264829"/>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New and recent grad’s use it</a:t>
            </a:r>
            <a:endParaRPr lang="en-US" sz="2000" dirty="0">
              <a:solidFill>
                <a:schemeClr val="tx1"/>
              </a:solidFill>
              <a:latin typeface="+mj-lt"/>
              <a:ea typeface="Segoe UI" pitchFamily="34" charset="0"/>
              <a:cs typeface="Segoe UI" pitchFamily="34" charset="0"/>
            </a:endParaRPr>
          </a:p>
        </p:txBody>
      </p:sp>
      <p:sp>
        <p:nvSpPr>
          <p:cNvPr id="106" name="Oval 105"/>
          <p:cNvSpPr>
            <a:spLocks noChangeAspect="1"/>
          </p:cNvSpPr>
          <p:nvPr/>
        </p:nvSpPr>
        <p:spPr bwMode="auto">
          <a:xfrm>
            <a:off x="2855445" y="611514"/>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solidFill>
                  <a:srgbClr val="164F7E"/>
                </a:solidFill>
                <a:latin typeface="+mj-lt"/>
                <a:ea typeface="Segoe UI" pitchFamily="34" charset="0"/>
                <a:cs typeface="Segoe UI" pitchFamily="34" charset="0"/>
              </a:rPr>
              <a:t> </a:t>
            </a:r>
            <a:r>
              <a:rPr lang="en-US" sz="1962" kern="0" dirty="0">
                <a:latin typeface="+mj-lt"/>
                <a:ea typeface="Segoe UI" pitchFamily="34" charset="0"/>
                <a:cs typeface="Segoe UI" pitchFamily="34" charset="0"/>
              </a:rPr>
              <a:t>Language</a:t>
            </a:r>
            <a:r>
              <a:rPr lang="en-US" sz="1962" kern="0" dirty="0">
                <a:solidFill>
                  <a:srgbClr val="164F7E"/>
                </a:solidFill>
                <a:latin typeface="+mj-lt"/>
                <a:ea typeface="Segoe UI" pitchFamily="34" charset="0"/>
                <a:cs typeface="Segoe UI" pitchFamily="34" charset="0"/>
              </a:rPr>
              <a:t> </a:t>
            </a:r>
          </a:p>
          <a:p>
            <a:pPr algn="ctr" defTabSz="913900">
              <a:defRPr/>
            </a:pPr>
            <a:r>
              <a:rPr lang="en-US" sz="1962" kern="0" dirty="0">
                <a:latin typeface="+mj-lt"/>
                <a:ea typeface="Segoe UI" pitchFamily="34" charset="0"/>
                <a:cs typeface="Segoe UI" pitchFamily="34" charset="0"/>
              </a:rPr>
              <a:t>Platform</a:t>
            </a:r>
            <a:endParaRPr lang="en-US" sz="6472" kern="0" dirty="0">
              <a:latin typeface="+mj-lt"/>
              <a:ea typeface="Segoe UI" pitchFamily="34" charset="0"/>
              <a:cs typeface="Segoe UI" pitchFamily="34" charset="0"/>
            </a:endParaRPr>
          </a:p>
        </p:txBody>
      </p:sp>
      <p:sp>
        <p:nvSpPr>
          <p:cNvPr id="107" name="Oval 106"/>
          <p:cNvSpPr>
            <a:spLocks noChangeAspect="1"/>
          </p:cNvSpPr>
          <p:nvPr/>
        </p:nvSpPr>
        <p:spPr bwMode="auto">
          <a:xfrm>
            <a:off x="3636794" y="2525140"/>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Community</a:t>
            </a:r>
          </a:p>
        </p:txBody>
      </p:sp>
      <p:sp>
        <p:nvSpPr>
          <p:cNvPr id="108" name="Oval 107"/>
          <p:cNvSpPr>
            <a:spLocks noChangeAspect="1"/>
          </p:cNvSpPr>
          <p:nvPr/>
        </p:nvSpPr>
        <p:spPr bwMode="auto">
          <a:xfrm>
            <a:off x="3001721" y="4427813"/>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Ecosystem</a:t>
            </a:r>
            <a:endParaRPr lang="en-US" sz="6472" kern="0" dirty="0">
              <a:latin typeface="+mj-lt"/>
              <a:ea typeface="Segoe UI" pitchFamily="34" charset="0"/>
              <a:cs typeface="Segoe UI" pitchFamily="34" charset="0"/>
            </a:endParaRPr>
          </a:p>
        </p:txBody>
      </p:sp>
      <p:sp>
        <p:nvSpPr>
          <p:cNvPr id="16" name="Rectangle 15"/>
          <p:cNvSpPr/>
          <p:nvPr/>
        </p:nvSpPr>
        <p:spPr bwMode="auto">
          <a:xfrm>
            <a:off x="4471569" y="5305158"/>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5" y="3376620"/>
            <a:ext cx="1290112" cy="1130999"/>
          </a:xfrm>
          <a:prstGeom prst="rect">
            <a:avLst/>
          </a:prstGeom>
        </p:spPr>
      </p:pic>
    </p:spTree>
    <p:extLst>
      <p:ext uri="{BB962C8B-B14F-4D97-AF65-F5344CB8AC3E}">
        <p14:creationId xmlns:p14="http://schemas.microsoft.com/office/powerpoint/2010/main" val="434302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1+#ppt_w/2"/>
                                          </p:val>
                                        </p:tav>
                                        <p:tav tm="100000">
                                          <p:val>
                                            <p:strVal val="#ppt_x"/>
                                          </p:val>
                                        </p:tav>
                                      </p:tavLst>
                                    </p:anim>
                                    <p:anim calcmode="lin" valueType="num">
                                      <p:cBhvr additive="base">
                                        <p:cTn id="68" dur="500" fill="hold"/>
                                        <p:tgtEl>
                                          <p:spTgt spid="116"/>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6" grpId="0"/>
      <p:bldP spid="117" grpId="0"/>
      <p:bldP spid="106" grpId="0" animBg="1"/>
      <p:bldP spid="107" grpId="0" animBg="1"/>
      <p:bldP spid="108"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 name="Title 1"/>
          <p:cNvSpPr txBox="1">
            <a:spLocks/>
          </p:cNvSpPr>
          <p:nvPr/>
        </p:nvSpPr>
        <p:spPr>
          <a:xfrm>
            <a:off x="231892" y="289960"/>
            <a:ext cx="11655078" cy="899537"/>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705" dirty="0">
                <a:solidFill>
                  <a:schemeClr val="tx1"/>
                </a:solidFill>
              </a:rPr>
              <a:t>Challenges posed by open source R</a:t>
            </a:r>
          </a:p>
        </p:txBody>
      </p:sp>
      <p:sp>
        <p:nvSpPr>
          <p:cNvPr id="36" name="Freeform 87"/>
          <p:cNvSpPr>
            <a:spLocks noEditPoints="1"/>
          </p:cNvSpPr>
          <p:nvPr/>
        </p:nvSpPr>
        <p:spPr bwMode="auto">
          <a:xfrm>
            <a:off x="-5140292"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sp>
        <p:nvSpPr>
          <p:cNvPr id="37" name="Freeform 87"/>
          <p:cNvSpPr>
            <a:spLocks noEditPoints="1"/>
          </p:cNvSpPr>
          <p:nvPr/>
        </p:nvSpPr>
        <p:spPr bwMode="auto">
          <a:xfrm>
            <a:off x="-6186044"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39" name="Group 38"/>
          <p:cNvGrpSpPr/>
          <p:nvPr/>
        </p:nvGrpSpPr>
        <p:grpSpPr>
          <a:xfrm>
            <a:off x="-7527996" y="3784437"/>
            <a:ext cx="2420347" cy="2420347"/>
            <a:chOff x="648008" y="1910167"/>
            <a:chExt cx="2468880" cy="2468880"/>
          </a:xfrm>
        </p:grpSpPr>
        <p:sp>
          <p:nvSpPr>
            <p:cNvPr id="40" name="Oval 39"/>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 name="Group 40"/>
            <p:cNvGrpSpPr/>
            <p:nvPr/>
          </p:nvGrpSpPr>
          <p:grpSpPr>
            <a:xfrm>
              <a:off x="860600" y="2429388"/>
              <a:ext cx="1593028" cy="1430438"/>
              <a:chOff x="779107" y="2452716"/>
              <a:chExt cx="1593028" cy="1430438"/>
            </a:xfrm>
          </p:grpSpPr>
          <p:sp>
            <p:nvSpPr>
              <p:cNvPr id="43" name="Freeform 5"/>
              <p:cNvSpPr>
                <a:spLocks/>
              </p:cNvSpPr>
              <p:nvPr/>
            </p:nvSpPr>
            <p:spPr bwMode="auto">
              <a:xfrm rot="18065029">
                <a:off x="1061923" y="2439339"/>
                <a:ext cx="594774"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5" name="Group 44"/>
              <p:cNvGrpSpPr/>
              <p:nvPr/>
            </p:nvGrpSpPr>
            <p:grpSpPr>
              <a:xfrm>
                <a:off x="1657126" y="2627734"/>
                <a:ext cx="715009" cy="1255420"/>
                <a:chOff x="1549118" y="2647619"/>
                <a:chExt cx="715009" cy="1255420"/>
              </a:xfrm>
            </p:grpSpPr>
            <p:sp>
              <p:nvSpPr>
                <p:cNvPr id="52" name="Freeform 51"/>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4" name="Freeform 53"/>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57"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8"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6" name="Rectangle 45"/>
              <p:cNvSpPr/>
              <p:nvPr/>
            </p:nvSpPr>
            <p:spPr bwMode="auto">
              <a:xfrm>
                <a:off x="779107" y="2452716"/>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379" name="Group 378"/>
          <p:cNvGrpSpPr/>
          <p:nvPr/>
        </p:nvGrpSpPr>
        <p:grpSpPr>
          <a:xfrm>
            <a:off x="3460375" y="1873104"/>
            <a:ext cx="2420347" cy="2420347"/>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grpSp>
        <p:nvGrpSpPr>
          <p:cNvPr id="415" name="Group 414"/>
          <p:cNvGrpSpPr/>
          <p:nvPr/>
        </p:nvGrpSpPr>
        <p:grpSpPr>
          <a:xfrm>
            <a:off x="603461" y="1873104"/>
            <a:ext cx="2420347" cy="2420347"/>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89642" tIns="44821" rIns="89642" bIns="44821" numCol="1" anchor="t" anchorCtr="0" compatLnSpc="1">
                  <a:prstTxWarp prst="textNoShape">
                    <a:avLst/>
                  </a:prstTxWarp>
                </a:bodyPr>
                <a:lstStyle/>
                <a:p>
                  <a:endParaRPr lang="en-US" sz="1454"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8957048" y="1873104"/>
            <a:ext cx="2420347" cy="2420347"/>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1427" tIns="45713" rIns="91427" bIns="45713" numCol="1" anchor="t" anchorCtr="0" compatLnSpc="1">
                <a:prstTxWarp prst="textNoShape">
                  <a:avLst/>
                </a:prstTxWarp>
                <a:noAutofit/>
              </a:bodyPr>
              <a:lstStyle/>
              <a:p>
                <a:endParaRPr lang="en-US"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1427" tIns="45713" rIns="91427" bIns="45713" numCol="1" anchor="t" anchorCtr="0" compatLnSpc="1">
                <a:prstTxWarp prst="textNoShape">
                  <a:avLst/>
                </a:prstTxWarp>
                <a:noAutofit/>
              </a:bodyPr>
              <a:lstStyle/>
              <a:p>
                <a:endParaRPr lang="en-US"/>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392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058040" y="1873104"/>
            <a:ext cx="2420347" cy="2420347"/>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139868"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450035" y="4408787"/>
            <a:ext cx="2541347"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Inadequate</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01429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Complex Deployment</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56839" y="4408784"/>
            <a:ext cx="1538077"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269585764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063787"/>
          </a:xfrm>
        </p:spPr>
        <p:txBody>
          <a:bodyPr/>
          <a:lstStyle/>
          <a:p>
            <a:r>
              <a:rPr lang="en-US" dirty="0"/>
              <a:t>Can R handle big data?</a:t>
            </a:r>
          </a:p>
          <a:p>
            <a:pPr lvl="1"/>
            <a:r>
              <a:rPr lang="en-US" dirty="0"/>
              <a:t>GNU-R is in-memory!</a:t>
            </a:r>
          </a:p>
          <a:p>
            <a:r>
              <a:rPr lang="en-US" dirty="0">
                <a:solidFill>
                  <a:srgbClr val="FFC000"/>
                </a:solidFill>
              </a:rPr>
              <a:t>Can R handle big models?</a:t>
            </a:r>
          </a:p>
          <a:p>
            <a:pPr lvl="1"/>
            <a:r>
              <a:rPr lang="en-US" dirty="0">
                <a:solidFill>
                  <a:srgbClr val="FFC000"/>
                </a:solidFill>
              </a:rPr>
              <a:t>GNU-R is single-threaded!</a:t>
            </a:r>
          </a:p>
          <a:p>
            <a:r>
              <a:rPr lang="en-US" dirty="0">
                <a:solidFill>
                  <a:srgbClr val="FF0000"/>
                </a:solidFill>
              </a:rPr>
              <a:t>Can R handle many models?</a:t>
            </a:r>
          </a:p>
          <a:p>
            <a:pPr lvl="1"/>
            <a:r>
              <a:rPr lang="en-US" dirty="0">
                <a:solidFill>
                  <a:srgbClr val="FF0000"/>
                </a:solidFill>
              </a:rPr>
              <a:t>GNU-R is single threaded, can we run many parallel jobs?</a:t>
            </a:r>
          </a:p>
        </p:txBody>
      </p:sp>
      <p:sp>
        <p:nvSpPr>
          <p:cNvPr id="3" name="Title 2"/>
          <p:cNvSpPr>
            <a:spLocks noGrp="1"/>
          </p:cNvSpPr>
          <p:nvPr>
            <p:ph type="title"/>
          </p:nvPr>
        </p:nvSpPr>
        <p:spPr/>
        <p:txBody>
          <a:bodyPr/>
          <a:lstStyle/>
          <a:p>
            <a:r>
              <a:rPr lang="en-US" dirty="0"/>
              <a:t>Can R Scale for Scalable Data Science and ML?</a:t>
            </a:r>
          </a:p>
        </p:txBody>
      </p:sp>
      <p:pic>
        <p:nvPicPr>
          <p:cNvPr id="3074" name="Picture 2" descr="https://rosettasister.files.wordpress.com/2014/03/revolutionanalytic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95" y="4252964"/>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358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anim calcmode="lin" valueType="num">
                                      <p:cBhvr additive="base">
                                        <p:cTn id="31" dur="500" fill="hold"/>
                                        <p:tgtEl>
                                          <p:spTgt spid="3074"/>
                                        </p:tgtEl>
                                        <p:attrNameLst>
                                          <p:attrName>ppt_x</p:attrName>
                                        </p:attrNameLst>
                                      </p:cBhvr>
                                      <p:tavLst>
                                        <p:tav tm="0">
                                          <p:val>
                                            <p:strVal val="#ppt_x"/>
                                          </p:val>
                                        </p:tav>
                                        <p:tav tm="100000">
                                          <p:val>
                                            <p:strVal val="#ppt_x"/>
                                          </p:val>
                                        </p:tav>
                                      </p:tavLst>
                                    </p:anim>
                                    <p:anim calcmode="lin" valueType="num">
                                      <p:cBhvr additive="base">
                                        <p:cTn id="3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
        <p:cNvGrpSpPr/>
        <p:nvPr/>
      </p:nvGrpSpPr>
      <p:grpSpPr>
        <a:xfrm>
          <a:off x="0" y="0"/>
          <a:ext cx="0" cy="0"/>
          <a:chOff x="0" y="0"/>
          <a:chExt cx="0" cy="0"/>
        </a:xfrm>
      </p:grpSpPr>
      <p:sp>
        <p:nvSpPr>
          <p:cNvPr id="11" name="Rounded Rectangle 10"/>
          <p:cNvSpPr/>
          <p:nvPr/>
        </p:nvSpPr>
        <p:spPr bwMode="auto">
          <a:xfrm>
            <a:off x="414382" y="1176324"/>
            <a:ext cx="11197047" cy="5348514"/>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2"/>
                </a:solidFill>
              </a:rPr>
              <a:t>Distributions of R</a:t>
            </a:r>
          </a:p>
        </p:txBody>
      </p:sp>
      <p:sp>
        <p:nvSpPr>
          <p:cNvPr id="3" name="Rounded Rectangle 2"/>
          <p:cNvSpPr/>
          <p:nvPr/>
        </p:nvSpPr>
        <p:spPr bwMode="auto">
          <a:xfrm>
            <a:off x="566782" y="1248227"/>
            <a:ext cx="6088017" cy="5181601"/>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extBox 3"/>
          <p:cNvSpPr txBox="1"/>
          <p:nvPr/>
        </p:nvSpPr>
        <p:spPr>
          <a:xfrm>
            <a:off x="1632858" y="5904231"/>
            <a:ext cx="4630057"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 distributions</a:t>
            </a:r>
          </a:p>
        </p:txBody>
      </p:sp>
      <p:sp>
        <p:nvSpPr>
          <p:cNvPr id="9" name="Rounded Rectangle 8"/>
          <p:cNvSpPr/>
          <p:nvPr/>
        </p:nvSpPr>
        <p:spPr bwMode="auto">
          <a:xfrm>
            <a:off x="566782" y="1446038"/>
            <a:ext cx="5986418" cy="4528252"/>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Rounded Rectangle 6"/>
          <p:cNvSpPr/>
          <p:nvPr/>
        </p:nvSpPr>
        <p:spPr bwMode="auto">
          <a:xfrm>
            <a:off x="723899" y="1553028"/>
            <a:ext cx="4015015" cy="447139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ounded Rectangle 4"/>
          <p:cNvSpPr/>
          <p:nvPr/>
        </p:nvSpPr>
        <p:spPr bwMode="auto">
          <a:xfrm>
            <a:off x="874486" y="1655295"/>
            <a:ext cx="1995714" cy="423817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Box 5"/>
          <p:cNvSpPr txBox="1"/>
          <p:nvPr/>
        </p:nvSpPr>
        <p:spPr>
          <a:xfrm>
            <a:off x="1037771" y="1705428"/>
            <a:ext cx="1763486" cy="42688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CRAN-R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a.k.a., GNU-R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Single-threaded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10K+ packages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Interfaces to C++, C, and Fortran for speed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Cross-platform</a:t>
            </a:r>
          </a:p>
        </p:txBody>
      </p:sp>
      <p:sp>
        <p:nvSpPr>
          <p:cNvPr id="8" name="TextBox 7"/>
          <p:cNvSpPr txBox="1"/>
          <p:nvPr/>
        </p:nvSpPr>
        <p:spPr>
          <a:xfrm>
            <a:off x="2939143" y="1705428"/>
            <a:ext cx="1799771" cy="493365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MRO</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GNU-R + Intel MKL = multi-threaded linear algebra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100% CRAN-R compatible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Reproducible R toolkit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checkpoint</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Open Source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0" name="TextBox 9"/>
          <p:cNvSpPr txBox="1"/>
          <p:nvPr/>
        </p:nvSpPr>
        <p:spPr>
          <a:xfrm>
            <a:off x="6811916" y="1189178"/>
            <a:ext cx="4799513" cy="516449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Microsoft R Server</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Enterprise-class high-performance analytics distribution</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Parallel external memory algorithms</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library</a:t>
            </a:r>
          </a:p>
          <a:p>
            <a:pPr marL="742950" marR="0" lvl="1"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No threads limits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err="1">
                <a:ln>
                  <a:noFill/>
                </a:ln>
                <a:gradFill>
                  <a:gsLst>
                    <a:gs pos="2917">
                      <a:schemeClr val="tx1"/>
                    </a:gs>
                    <a:gs pos="30000">
                      <a:schemeClr val="tx1"/>
                    </a:gs>
                  </a:gsLst>
                  <a:lin ang="5400000" scaled="0"/>
                </a:gradFill>
                <a:effectLst/>
                <a:uLnTx/>
                <a:uFillTx/>
                <a:latin typeface="+mj-lt"/>
              </a:rPr>
              <a:t>Out-of</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 memory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computation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XDF</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file format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capabilities through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1" u="none" strike="noStrike" kern="0" cap="none" spc="0" normalizeH="0" baseline="0" noProof="0" dirty="0">
                <a:ln>
                  <a:noFill/>
                </a:ln>
                <a:gradFill>
                  <a:gsLst>
                    <a:gs pos="2917">
                      <a:schemeClr val="tx1"/>
                    </a:gs>
                    <a:gs pos="30000">
                      <a:schemeClr val="tx1"/>
                    </a:gs>
                  </a:gsLst>
                  <a:lin ang="5400000" scaled="0"/>
                </a:gradFill>
                <a:effectLst/>
                <a:uLnTx/>
                <a:uFillTx/>
                <a:latin typeface="+mj-lt"/>
              </a:rPr>
              <a:t>Commercial support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Available in Linux (Red Hat, CentOS), Windows,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SQL Server, Spark, Hadoop and Teradata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Battle-tested Microsoft Research libraries for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state-of-the-art machine learning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with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2" name="TextBox 11"/>
          <p:cNvSpPr txBox="1"/>
          <p:nvPr/>
        </p:nvSpPr>
        <p:spPr>
          <a:xfrm>
            <a:off x="4737100" y="1676887"/>
            <a:ext cx="1986642" cy="441351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R Client</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HPA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and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Multi-threaded</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support (two cores)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with</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Free, Win +</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Linux</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4" name="Right Brace 13"/>
          <p:cNvSpPr/>
          <p:nvPr/>
        </p:nvSpPr>
        <p:spPr>
          <a:xfrm rot="5400000">
            <a:off x="3444474" y="3014472"/>
            <a:ext cx="231034" cy="5815070"/>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6576384" y="5806490"/>
            <a:ext cx="4956630" cy="8494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Out-of-memory, multicore, multi-node, Parallel Algorithms</a:t>
            </a:r>
          </a:p>
        </p:txBody>
      </p:sp>
      <p:sp>
        <p:nvSpPr>
          <p:cNvPr id="13" name="TextBox 12"/>
          <p:cNvSpPr txBox="1"/>
          <p:nvPr/>
        </p:nvSpPr>
        <p:spPr>
          <a:xfrm>
            <a:off x="0" y="6367366"/>
            <a:ext cx="12192000"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solidFill>
                  <a:schemeClr val="bg1"/>
                </a:solidFill>
                <a:latin typeface="+mj-lt"/>
              </a:rPr>
              <a:t>Other (re)-Distributions, </a:t>
            </a:r>
            <a:r>
              <a:rPr lang="en-US" sz="2200" dirty="0" err="1">
                <a:solidFill>
                  <a:schemeClr val="bg1"/>
                </a:solidFill>
                <a:latin typeface="+mj-lt"/>
              </a:rPr>
              <a:t>pqR</a:t>
            </a:r>
            <a:r>
              <a:rPr lang="en-US" sz="2200" dirty="0">
                <a:solidFill>
                  <a:schemeClr val="bg1"/>
                </a:solidFill>
                <a:latin typeface="+mj-lt"/>
              </a:rPr>
              <a:t>, </a:t>
            </a:r>
            <a:r>
              <a:rPr lang="en-US" sz="2200" dirty="0" err="1">
                <a:solidFill>
                  <a:schemeClr val="bg1"/>
                </a:solidFill>
                <a:latin typeface="+mj-lt"/>
              </a:rPr>
              <a:t>supR</a:t>
            </a:r>
            <a:r>
              <a:rPr lang="en-US" sz="2200" dirty="0">
                <a:solidFill>
                  <a:schemeClr val="bg1"/>
                </a:solidFill>
                <a:latin typeface="+mj-lt"/>
              </a:rPr>
              <a:t>, </a:t>
            </a:r>
            <a:r>
              <a:rPr lang="en-US" sz="2200" dirty="0" err="1">
                <a:solidFill>
                  <a:schemeClr val="bg1"/>
                </a:solidFill>
                <a:latin typeface="+mj-lt"/>
              </a:rPr>
              <a:t>ddR</a:t>
            </a:r>
            <a:r>
              <a:rPr lang="en-US" sz="2200" dirty="0">
                <a:solidFill>
                  <a:schemeClr val="bg1"/>
                </a:solidFill>
                <a:latin typeface="+mj-lt"/>
              </a:rPr>
              <a:t>, Oracle R, don’t support all CRAN packages</a:t>
            </a:r>
          </a:p>
        </p:txBody>
      </p:sp>
    </p:spTree>
    <p:extLst>
      <p:ext uri="{BB962C8B-B14F-4D97-AF65-F5344CB8AC3E}">
        <p14:creationId xmlns:p14="http://schemas.microsoft.com/office/powerpoint/2010/main" val="479431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randombar(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p:bldP spid="9" grpId="0" animBg="1"/>
      <p:bldP spid="7" grpId="0" animBg="1"/>
      <p:bldP spid="5" grpId="0" animBg="1"/>
      <p:bldP spid="6" grpId="0"/>
      <p:bldP spid="8" grpId="0"/>
      <p:bldP spid="10" grpId="0"/>
      <p:bldP spid="12" grpId="0"/>
      <p:bldP spid="14" grpId="0" animBg="1"/>
      <p:bldP spid="15"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CRAN</a:t>
            </a:r>
            <a:endParaRPr lang="en-US" dirty="0"/>
          </a:p>
        </p:txBody>
      </p:sp>
      <p:sp>
        <p:nvSpPr>
          <p:cNvPr id="6" name="Content Placeholder 5"/>
          <p:cNvSpPr>
            <a:spLocks noGrp="1"/>
          </p:cNvSpPr>
          <p:nvPr>
            <p:ph type="body" sz="quarter" idx="11"/>
          </p:nvPr>
        </p:nvSpPr>
        <p:spPr/>
        <p:txBody>
          <a:bodyPr/>
          <a:lstStyle/>
          <a:p>
            <a:r>
              <a:rPr lang="en-US"/>
              <a:t>The Comprehensive R Archive Network</a:t>
            </a:r>
            <a:endParaRPr lang="en-US" dirty="0"/>
          </a:p>
        </p:txBody>
      </p:sp>
      <p:pic>
        <p:nvPicPr>
          <p:cNvPr id="7" name="Picture 6">
            <a:hlinkClick r:id="rId3"/>
          </p:cNvPr>
          <p:cNvPicPr>
            <a:picLocks noChangeAspect="1"/>
          </p:cNvPicPr>
          <p:nvPr/>
        </p:nvPicPr>
        <p:blipFill>
          <a:blip r:embed="rId4"/>
          <a:stretch>
            <a:fillRect/>
          </a:stretch>
        </p:blipFill>
        <p:spPr>
          <a:xfrm>
            <a:off x="394744" y="1500048"/>
            <a:ext cx="11159180" cy="4395988"/>
          </a:xfrm>
          <a:prstGeom prst="rect">
            <a:avLst/>
          </a:prstGeom>
        </p:spPr>
      </p:pic>
      <p:sp>
        <p:nvSpPr>
          <p:cNvPr id="2" name="Rectangle 1"/>
          <p:cNvSpPr/>
          <p:nvPr/>
        </p:nvSpPr>
        <p:spPr>
          <a:xfrm>
            <a:off x="442708" y="6206586"/>
            <a:ext cx="8529006" cy="314236"/>
          </a:xfrm>
          <a:prstGeom prst="rect">
            <a:avLst/>
          </a:prstGeom>
        </p:spPr>
        <p:txBody>
          <a:bodyPr wrap="square">
            <a:spAutoFit/>
          </a:bodyPr>
          <a:lstStyle/>
          <a:p>
            <a:pPr defTabSz="896386"/>
            <a:r>
              <a:rPr lang="en-US" sz="1454" kern="0" dirty="0">
                <a:solidFill>
                  <a:sysClr val="windowText" lastClr="000000"/>
                </a:solidFill>
              </a:rPr>
              <a:t>In addition to </a:t>
            </a:r>
            <a:r>
              <a:rPr lang="en-US" sz="1454" kern="0" dirty="0" err="1">
                <a:solidFill>
                  <a:sysClr val="windowText" lastClr="000000"/>
                </a:solidFill>
              </a:rPr>
              <a:t>CRAN</a:t>
            </a:r>
            <a:r>
              <a:rPr lang="en-US" sz="1454" kern="0" dirty="0">
                <a:solidFill>
                  <a:sysClr val="windowText" lastClr="000000"/>
                </a:solidFill>
              </a:rPr>
              <a:t>, Bioconductor, GitHub, others distribute R packages</a:t>
            </a:r>
          </a:p>
        </p:txBody>
      </p:sp>
    </p:spTree>
    <p:extLst>
      <p:ext uri="{BB962C8B-B14F-4D97-AF65-F5344CB8AC3E}">
        <p14:creationId xmlns:p14="http://schemas.microsoft.com/office/powerpoint/2010/main" val="4078891065"/>
      </p:ext>
    </p:extLst>
  </p:cSld>
  <p:clrMapOvr>
    <a:masterClrMapping/>
  </p:clrMapOvr>
  <p:transition advClick="0">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Title 1"/>
          <p:cNvSpPr txBox="1">
            <a:spLocks/>
          </p:cNvSpPr>
          <p:nvPr/>
        </p:nvSpPr>
        <p:spPr>
          <a:xfrm>
            <a:off x="270069" y="377112"/>
            <a:ext cx="11654186"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chemeClr val="tx1"/>
                </a:solidFill>
                <a:effectLst/>
                <a:uLnTx/>
                <a:uFillTx/>
                <a:latin typeface="+mj-lt"/>
                <a:ea typeface="ＭＳ Ｐゴシック" charset="0"/>
                <a:cs typeface="Segoe UI" pitchFamily="34" charset="0"/>
              </a:rPr>
              <a:t>R from Microsoft brings</a:t>
            </a:r>
          </a:p>
        </p:txBody>
      </p:sp>
      <p:grpSp>
        <p:nvGrpSpPr>
          <p:cNvPr id="6" name="Group 5"/>
          <p:cNvGrpSpPr/>
          <p:nvPr/>
        </p:nvGrpSpPr>
        <p:grpSpPr>
          <a:xfrm>
            <a:off x="1158381" y="2269401"/>
            <a:ext cx="1290002" cy="162775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grpSp>
        <p:nvGrpSpPr>
          <p:cNvPr id="141" name="Group 4"/>
          <p:cNvGrpSpPr>
            <a:grpSpLocks noChangeAspect="1"/>
          </p:cNvGrpSpPr>
          <p:nvPr/>
        </p:nvGrpSpPr>
        <p:grpSpPr bwMode="auto">
          <a:xfrm>
            <a:off x="6466248" y="2453962"/>
            <a:ext cx="1872840" cy="127914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
        <p:nvSpPr>
          <p:cNvPr id="81" name="Oval 80"/>
          <p:cNvSpPr>
            <a:spLocks noChangeAspect="1"/>
          </p:cNvSpPr>
          <p:nvPr/>
        </p:nvSpPr>
        <p:spPr bwMode="auto">
          <a:xfrm>
            <a:off x="635270"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0" name="Oval 89"/>
          <p:cNvSpPr>
            <a:spLocks noChangeAspect="1"/>
          </p:cNvSpPr>
          <p:nvPr/>
        </p:nvSpPr>
        <p:spPr bwMode="auto">
          <a:xfrm>
            <a:off x="8998319"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6" name="Oval 95"/>
          <p:cNvSpPr>
            <a:spLocks noChangeAspect="1"/>
          </p:cNvSpPr>
          <p:nvPr/>
        </p:nvSpPr>
        <p:spPr bwMode="auto">
          <a:xfrm>
            <a:off x="6229348"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Oval 96"/>
          <p:cNvSpPr>
            <a:spLocks noChangeAspect="1"/>
          </p:cNvSpPr>
          <p:nvPr/>
        </p:nvSpPr>
        <p:spPr bwMode="auto">
          <a:xfrm>
            <a:off x="3460375"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6" name="Rectangle 105"/>
          <p:cNvSpPr/>
          <p:nvPr/>
        </p:nvSpPr>
        <p:spPr bwMode="auto">
          <a:xfrm>
            <a:off x="580851"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Peace of mind </a:t>
            </a:r>
          </a:p>
        </p:txBody>
      </p:sp>
      <p:sp>
        <p:nvSpPr>
          <p:cNvPr id="138" name="Rectangle 137"/>
          <p:cNvSpPr/>
          <p:nvPr/>
        </p:nvSpPr>
        <p:spPr bwMode="auto">
          <a:xfrm>
            <a:off x="3354491" y="4408784"/>
            <a:ext cx="2632120"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Efficiency</a:t>
            </a:r>
          </a:p>
        </p:txBody>
      </p:sp>
      <p:sp>
        <p:nvSpPr>
          <p:cNvPr id="140" name="Rectangle 139"/>
          <p:cNvSpPr/>
          <p:nvPr/>
        </p:nvSpPr>
        <p:spPr bwMode="auto">
          <a:xfrm>
            <a:off x="623643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Speed and scalability</a:t>
            </a:r>
          </a:p>
        </p:txBody>
      </p:sp>
      <p:sp>
        <p:nvSpPr>
          <p:cNvPr id="184" name="Rectangle 183"/>
          <p:cNvSpPr/>
          <p:nvPr/>
        </p:nvSpPr>
        <p:spPr bwMode="auto">
          <a:xfrm>
            <a:off x="9036780" y="4407465"/>
            <a:ext cx="2343436"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Flexibility </a:t>
            </a:r>
            <a:b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b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374624" y="2181604"/>
            <a:ext cx="985602" cy="990250"/>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7" name="Freeform 8"/>
          <p:cNvSpPr>
            <a:spLocks noEditPoints="1"/>
          </p:cNvSpPr>
          <p:nvPr/>
        </p:nvSpPr>
        <p:spPr bwMode="auto">
          <a:xfrm rot="4923953">
            <a:off x="3850001" y="2725216"/>
            <a:ext cx="453283" cy="455608"/>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188" name="Group 187"/>
          <p:cNvGrpSpPr/>
          <p:nvPr/>
        </p:nvGrpSpPr>
        <p:grpSpPr>
          <a:xfrm rot="4923953">
            <a:off x="4100686" y="3233596"/>
            <a:ext cx="739200" cy="750591"/>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 name="Group 3"/>
          <p:cNvGrpSpPr/>
          <p:nvPr/>
        </p:nvGrpSpPr>
        <p:grpSpPr>
          <a:xfrm>
            <a:off x="9253170" y="2712989"/>
            <a:ext cx="1848374" cy="834986"/>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842031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3341172" y="1813075"/>
            <a:ext cx="5405677" cy="521358"/>
          </a:xfrm>
          <a:prstGeom prst="rect">
            <a:avLst/>
          </a:prstGeom>
        </p:spPr>
        <p:txBody>
          <a:bodyPr wrap="square">
            <a:spAutoFit/>
          </a:bodyPr>
          <a:lstStyle/>
          <a:p>
            <a:pPr algn="ctr"/>
            <a:r>
              <a:rPr lang="en-US" sz="2800" b="1" dirty="0">
                <a:gradFill>
                  <a:gsLst>
                    <a:gs pos="2917">
                      <a:schemeClr val="tx1"/>
                    </a:gs>
                    <a:gs pos="30000">
                      <a:schemeClr val="tx1"/>
                    </a:gs>
                  </a:gsLst>
                  <a:lin ang="5400000" scaled="0"/>
                </a:gradFill>
              </a:rPr>
              <a:t>Microsoft R portfolio</a:t>
            </a:r>
            <a:endParaRPr lang="en-US" sz="2800" dirty="0"/>
          </a:p>
        </p:txBody>
      </p:sp>
      <p:sp>
        <p:nvSpPr>
          <p:cNvPr id="52" name="Rectangle 51"/>
          <p:cNvSpPr/>
          <p:nvPr/>
        </p:nvSpPr>
        <p:spPr>
          <a:xfrm>
            <a:off x="7268721" y="4739648"/>
            <a:ext cx="1725497" cy="672975"/>
          </a:xfrm>
          <a:prstGeom prst="rect">
            <a:avLst/>
          </a:prstGeom>
        </p:spPr>
        <p:txBody>
          <a:bodyPr wrap="none">
            <a:spAutoFit/>
          </a:bodyPr>
          <a:lstStyle/>
          <a:p>
            <a:pPr>
              <a:lnSpc>
                <a:spcPct val="70000"/>
              </a:lnSpc>
              <a:spcAft>
                <a:spcPts val="600"/>
              </a:spcAft>
            </a:pPr>
            <a:r>
              <a:rPr lang="en-US" sz="2354" b="1" dirty="0"/>
              <a:t>SQL Server</a:t>
            </a:r>
          </a:p>
          <a:p>
            <a:pPr>
              <a:lnSpc>
                <a:spcPct val="70000"/>
              </a:lnSpc>
              <a:spcAft>
                <a:spcPts val="600"/>
              </a:spcAft>
            </a:pPr>
            <a:r>
              <a:rPr lang="en-US" sz="2354" dirty="0"/>
              <a:t>R Services</a:t>
            </a:r>
          </a:p>
        </p:txBody>
      </p:sp>
      <p:grpSp>
        <p:nvGrpSpPr>
          <p:cNvPr id="6" name="Group 5"/>
          <p:cNvGrpSpPr/>
          <p:nvPr/>
        </p:nvGrpSpPr>
        <p:grpSpPr>
          <a:xfrm>
            <a:off x="9351057" y="5469723"/>
            <a:ext cx="2263737" cy="897250"/>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057880" y="1608826"/>
            <a:ext cx="941256" cy="1090534"/>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grpSp>
      <p:sp>
        <p:nvSpPr>
          <p:cNvPr id="36" name="Rectangle 35"/>
          <p:cNvSpPr/>
          <p:nvPr/>
        </p:nvSpPr>
        <p:spPr bwMode="auto">
          <a:xfrm>
            <a:off x="7455717" y="5434510"/>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127275" y="3590599"/>
            <a:ext cx="2693222" cy="693970"/>
          </a:xfrm>
          <a:prstGeom prst="rect">
            <a:avLst/>
          </a:prstGeom>
        </p:spPr>
        <p:txBody>
          <a:bodyPr wrap="none">
            <a:spAutoFit/>
          </a:bodyPr>
          <a:lstStyle/>
          <a:p>
            <a:r>
              <a:rPr lang="en-US" sz="3921" dirty="0">
                <a:latin typeface="+mj-lt"/>
              </a:rPr>
              <a:t>Commercial</a:t>
            </a:r>
          </a:p>
        </p:txBody>
      </p:sp>
      <p:sp>
        <p:nvSpPr>
          <p:cNvPr id="38" name="Rectangle 37"/>
          <p:cNvSpPr/>
          <p:nvPr/>
        </p:nvSpPr>
        <p:spPr>
          <a:xfrm>
            <a:off x="2348342" y="3590599"/>
            <a:ext cx="2621562" cy="693970"/>
          </a:xfrm>
          <a:prstGeom prst="rect">
            <a:avLst/>
          </a:prstGeom>
        </p:spPr>
        <p:txBody>
          <a:bodyPr wrap="none">
            <a:spAutoFit/>
          </a:bodyPr>
          <a:lstStyle/>
          <a:p>
            <a:r>
              <a:rPr lang="en-US" sz="3921" dirty="0">
                <a:latin typeface="+mj-lt"/>
              </a:rPr>
              <a:t>Community</a:t>
            </a:r>
          </a:p>
        </p:txBody>
      </p:sp>
      <p:sp>
        <p:nvSpPr>
          <p:cNvPr id="91" name="Rectangle 90"/>
          <p:cNvSpPr/>
          <p:nvPr/>
        </p:nvSpPr>
        <p:spPr>
          <a:xfrm>
            <a:off x="9840373" y="5040193"/>
            <a:ext cx="1285103" cy="416508"/>
          </a:xfrm>
          <a:prstGeom prst="rect">
            <a:avLst/>
          </a:prstGeom>
        </p:spPr>
        <p:txBody>
          <a:bodyPr wrap="none">
            <a:spAutoFit/>
          </a:bodyPr>
          <a:lstStyle/>
          <a:p>
            <a:pPr algn="r">
              <a:lnSpc>
                <a:spcPct val="90000"/>
              </a:lnSpc>
              <a:spcAft>
                <a:spcPts val="600"/>
              </a:spcAft>
            </a:pPr>
            <a:r>
              <a:rPr lang="en-US" sz="2354" dirty="0"/>
              <a:t>R Server</a:t>
            </a:r>
          </a:p>
        </p:txBody>
      </p:sp>
      <p:sp>
        <p:nvSpPr>
          <p:cNvPr id="92" name="Rectangle 91"/>
          <p:cNvSpPr/>
          <p:nvPr/>
        </p:nvSpPr>
        <p:spPr>
          <a:xfrm>
            <a:off x="2942338" y="5046360"/>
            <a:ext cx="1178933" cy="416508"/>
          </a:xfrm>
          <a:prstGeom prst="rect">
            <a:avLst/>
          </a:prstGeom>
        </p:spPr>
        <p:txBody>
          <a:bodyPr wrap="none">
            <a:spAutoFit/>
          </a:bodyPr>
          <a:lstStyle/>
          <a:p>
            <a:pPr>
              <a:lnSpc>
                <a:spcPct val="90000"/>
              </a:lnSpc>
              <a:spcAft>
                <a:spcPts val="600"/>
              </a:spcAft>
            </a:pPr>
            <a:r>
              <a:rPr lang="en-US" sz="2354" dirty="0"/>
              <a:t>R Open</a:t>
            </a:r>
          </a:p>
        </p:txBody>
      </p:sp>
      <p:grpSp>
        <p:nvGrpSpPr>
          <p:cNvPr id="4" name="Group 3"/>
          <p:cNvGrpSpPr/>
          <p:nvPr/>
        </p:nvGrpSpPr>
        <p:grpSpPr>
          <a:xfrm>
            <a:off x="3659124" y="2334433"/>
            <a:ext cx="5814762" cy="1256166"/>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68643" y="4290736"/>
            <a:ext cx="2616222" cy="1172007"/>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62880" y="4290736"/>
            <a:ext cx="2616222" cy="1172007"/>
          </a:xfrm>
          <a:prstGeom prst="rect">
            <a:avLst/>
          </a:prstGeom>
        </p:spPr>
      </p:pic>
      <p:sp>
        <p:nvSpPr>
          <p:cNvPr id="22" name="Rectangle 21"/>
          <p:cNvSpPr/>
          <p:nvPr/>
        </p:nvSpPr>
        <p:spPr bwMode="auto">
          <a:xfrm>
            <a:off x="9950838" y="6410439"/>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28587396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Scales to Big Data for Enterprises</a:t>
            </a:r>
          </a:p>
        </p:txBody>
      </p:sp>
      <p:sp>
        <p:nvSpPr>
          <p:cNvPr id="5" name="Text Placeholder 4"/>
          <p:cNvSpPr>
            <a:spLocks noGrp="1"/>
          </p:cNvSpPr>
          <p:nvPr>
            <p:ph type="body" sz="quarter" idx="10"/>
          </p:nvPr>
        </p:nvSpPr>
        <p:spPr>
          <a:xfrm>
            <a:off x="300721" y="1821646"/>
            <a:ext cx="7541575" cy="3901321"/>
          </a:xfrm>
        </p:spPr>
        <p:txBody>
          <a:bodyPr/>
          <a:lstStyle/>
          <a:p>
            <a:r>
              <a:rPr lang="en-US" sz="3137" dirty="0"/>
              <a:t>Escapes R’s traditional memory limits</a:t>
            </a:r>
          </a:p>
          <a:p>
            <a:r>
              <a:rPr lang="en-US" sz="3137" dirty="0"/>
              <a:t>Scales predictive modeling using parallelization</a:t>
            </a:r>
          </a:p>
          <a:p>
            <a:r>
              <a:rPr lang="en-US" sz="3137" dirty="0"/>
              <a:t>Distributes computation cores &amp; nodes</a:t>
            </a:r>
          </a:p>
          <a:p>
            <a:r>
              <a:rPr lang="en-US" sz="3137" dirty="0"/>
              <a:t>Minimizes data movement using in-database, in-MapReduce and in-Apache Spark execution</a:t>
            </a:r>
          </a:p>
        </p:txBody>
      </p:sp>
      <p:sp>
        <p:nvSpPr>
          <p:cNvPr id="250" name="Rectangle 249"/>
          <p:cNvSpPr/>
          <p:nvPr/>
        </p:nvSpPr>
        <p:spPr bwMode="auto">
          <a:xfrm>
            <a:off x="458002" y="1211581"/>
            <a:ext cx="6463383"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78D7"/>
              </a:solidFill>
              <a:effectLst/>
              <a:uLnTx/>
              <a:uFillTx/>
              <a:latin typeface="+mj-lt"/>
              <a:ea typeface="Segoe UI" pitchFamily="34" charset="0"/>
              <a:cs typeface="Segoe UI" pitchFamily="34" charset="0"/>
            </a:endParaRPr>
          </a:p>
        </p:txBody>
      </p:sp>
      <p:sp>
        <p:nvSpPr>
          <p:cNvPr id="251" name="Rectangle 250"/>
          <p:cNvSpPr/>
          <p:nvPr/>
        </p:nvSpPr>
        <p:spPr bwMode="auto">
          <a:xfrm>
            <a:off x="456839" y="2316247"/>
            <a:ext cx="6238932"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188F"/>
              </a:solidFill>
              <a:effectLst/>
              <a:uLnTx/>
              <a:uFillTx/>
              <a:latin typeface="+mj-lt"/>
              <a:ea typeface="Segoe UI" pitchFamily="34" charset="0"/>
              <a:cs typeface="Segoe UI" pitchFamily="34" charset="0"/>
            </a:endParaRPr>
          </a:p>
        </p:txBody>
      </p:sp>
      <p:grpSp>
        <p:nvGrpSpPr>
          <p:cNvPr id="28" name="Group 27"/>
          <p:cNvGrpSpPr/>
          <p:nvPr/>
        </p:nvGrpSpPr>
        <p:grpSpPr>
          <a:xfrm>
            <a:off x="8493438" y="3174554"/>
            <a:ext cx="3626174" cy="2140196"/>
            <a:chOff x="8311750" y="2862842"/>
            <a:chExt cx="3698885" cy="2183112"/>
          </a:xfrm>
        </p:grpSpPr>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1427" tIns="45713" rIns="91427" bIns="45713"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1"/>
              <a:ext cx="974220" cy="627992"/>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4" b="0" i="0" u="none" strike="noStrike" kern="0" cap="none" spc="0" normalizeH="0" baseline="0" noProof="0" dirty="0">
                  <a:ln>
                    <a:noFill/>
                  </a:ln>
                  <a:gradFill>
                    <a:gsLst>
                      <a:gs pos="2917">
                        <a:schemeClr val="tx1"/>
                      </a:gs>
                      <a:gs pos="30000">
                        <a:schemeClr val="tx1"/>
                      </a:gs>
                    </a:gsLst>
                    <a:lin ang="5400000" scaled="0"/>
                  </a:gradFill>
                  <a:effectLst/>
                  <a:uLnTx/>
                  <a:uFillTx/>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40" name="Freeform 87"/>
          <p:cNvSpPr>
            <a:spLocks noEditPoints="1"/>
          </p:cNvSpPr>
          <p:nvPr/>
        </p:nvSpPr>
        <p:spPr bwMode="auto">
          <a:xfrm>
            <a:off x="8330780" y="3008472"/>
            <a:ext cx="325320" cy="41966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2814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Freeform 18"/>
          <p:cNvSpPr/>
          <p:nvPr/>
        </p:nvSpPr>
        <p:spPr bwMode="auto">
          <a:xfrm>
            <a:off x="2765799" y="2318076"/>
            <a:ext cx="1060406"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sp>
        <p:nvSpPr>
          <p:cNvPr id="59" name="Oval 2"/>
          <p:cNvSpPr>
            <a:spLocks noChangeAspect="1"/>
          </p:cNvSpPr>
          <p:nvPr/>
        </p:nvSpPr>
        <p:spPr bwMode="auto">
          <a:xfrm>
            <a:off x="588666" y="177063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defRPr/>
            </a:pPr>
            <a:endParaRPr lang="en-US" sz="2000" spc="-51"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588666" y="320145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588666" y="463227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277220" y="3736885"/>
            <a:ext cx="98238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452277" y="2182441"/>
            <a:ext cx="1215335"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151730" y="2974071"/>
            <a:ext cx="1743928" cy="953372"/>
          </a:xfrm>
          <a:prstGeom prst="rect">
            <a:avLst/>
          </a:prstGeom>
          <a:noFill/>
        </p:spPr>
        <p:txBody>
          <a:bodyPr wrap="square" lIns="179233" tIns="143387" rIns="179233" bIns="143387" rtlCol="0">
            <a:spAutoFit/>
          </a:bodyPr>
          <a:lstStyle/>
          <a:p>
            <a:pPr algn="ctr" defTabSz="710708">
              <a:spcBef>
                <a:spcPct val="0"/>
              </a:spcBef>
              <a:spcAft>
                <a:spcPct val="35000"/>
              </a:spcAft>
              <a:defRPr/>
            </a:pPr>
            <a:r>
              <a:rPr lang="en-US" sz="4313" b="1" spc="-29"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783754" y="3767490"/>
            <a:ext cx="1720235"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25757" y="2103712"/>
            <a:ext cx="601528" cy="47587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3" name="TextBox 2"/>
          <p:cNvSpPr txBox="1"/>
          <p:nvPr/>
        </p:nvSpPr>
        <p:spPr>
          <a:xfrm>
            <a:off x="1663423" y="2015644"/>
            <a:ext cx="1131318" cy="778622"/>
          </a:xfrm>
          <a:prstGeom prst="rect">
            <a:avLst/>
          </a:prstGeom>
          <a:noFill/>
        </p:spPr>
        <p:txBody>
          <a:bodyPr wrap="square" lIns="179233" tIns="143387" rIns="179233" bIns="143387" rtlCol="0">
            <a:spAutoFit/>
          </a:bodyPr>
          <a:lstStyle/>
          <a:p>
            <a:pPr defTabSz="914165">
              <a:lnSpc>
                <a:spcPct val="90000"/>
              </a:lnSpc>
              <a:spcAft>
                <a:spcPts val="588"/>
              </a:spcAft>
              <a:defRPr/>
            </a:pPr>
            <a:r>
              <a:rPr lang="en-US" sz="1766" spc="-29"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697453" y="3486192"/>
            <a:ext cx="1131318"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05019" y="3451357"/>
            <a:ext cx="443010" cy="63227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110" name="TextBox 109"/>
          <p:cNvSpPr txBox="1"/>
          <p:nvPr/>
        </p:nvSpPr>
        <p:spPr>
          <a:xfrm>
            <a:off x="1708800" y="4651572"/>
            <a:ext cx="1415327" cy="1023146"/>
          </a:xfrm>
          <a:prstGeom prst="rect">
            <a:avLst/>
          </a:prstGeom>
          <a:noFill/>
        </p:spPr>
        <p:txBody>
          <a:bodyPr wrap="square" lIns="179233" tIns="143387" rIns="179233" bIns="143387" rtlCol="0">
            <a:spAutoFit/>
          </a:bodyPr>
          <a:lstStyle/>
          <a:p>
            <a:pPr defTabSz="914165">
              <a:lnSpc>
                <a:spcPct val="90000"/>
              </a:lnSpc>
              <a:spcBef>
                <a:spcPct val="0"/>
              </a:spcBef>
              <a:defRPr/>
            </a:pPr>
            <a:r>
              <a:rPr lang="en-US" sz="1766" spc="-29" dirty="0">
                <a:latin typeface="Segoe UI Semilight" panose="020B0402040204020203" pitchFamily="34" charset="0"/>
                <a:cs typeface="Segoe UI Semilight" panose="020B0402040204020203" pitchFamily="34" charset="0"/>
              </a:rPr>
              <a:t>Sensors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and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36926" y="289960"/>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16">
              <a:defRPr/>
            </a:pPr>
            <a:endParaRPr lang="en-US" sz="4705"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879719" y="5952157"/>
            <a:ext cx="8486271" cy="366380"/>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7849085" y="2318076"/>
            <a:ext cx="450748"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grpSp>
        <p:nvGrpSpPr>
          <p:cNvPr id="2" name="Group 1"/>
          <p:cNvGrpSpPr/>
          <p:nvPr/>
        </p:nvGrpSpPr>
        <p:grpSpPr>
          <a:xfrm>
            <a:off x="8259606" y="1884875"/>
            <a:ext cx="1075710" cy="1075430"/>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499"/>
              <a:endParaRPr lang="en-US" sz="1730" dirty="0"/>
            </a:p>
          </p:txBody>
        </p:sp>
      </p:grpSp>
      <p:sp>
        <p:nvSpPr>
          <p:cNvPr id="66" name="Freeform 16"/>
          <p:cNvSpPr>
            <a:spLocks noChangeAspect="1" noEditPoints="1"/>
          </p:cNvSpPr>
          <p:nvPr/>
        </p:nvSpPr>
        <p:spPr bwMode="auto">
          <a:xfrm>
            <a:off x="861679" y="4952726"/>
            <a:ext cx="565609" cy="520072"/>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341"/>
            <a:endParaRPr lang="en-US" sz="1454"/>
          </a:p>
        </p:txBody>
      </p:sp>
      <p:sp>
        <p:nvSpPr>
          <p:cNvPr id="67" name="TextBox 66"/>
          <p:cNvSpPr txBox="1"/>
          <p:nvPr/>
        </p:nvSpPr>
        <p:spPr>
          <a:xfrm>
            <a:off x="9452274" y="4758868"/>
            <a:ext cx="1788687" cy="778622"/>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259606" y="4632276"/>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577350" y="4779013"/>
            <a:ext cx="493740" cy="767884"/>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grpSp>
      <p:grpSp>
        <p:nvGrpSpPr>
          <p:cNvPr id="5" name="Group 4"/>
          <p:cNvGrpSpPr/>
          <p:nvPr/>
        </p:nvGrpSpPr>
        <p:grpSpPr>
          <a:xfrm>
            <a:off x="3943165" y="3805127"/>
            <a:ext cx="3905921" cy="1729348"/>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grpSp>
        <p:sp>
          <p:nvSpPr>
            <p:cNvPr id="114" name="TextBox 113"/>
            <p:cNvSpPr txBox="1"/>
            <p:nvPr/>
          </p:nvSpPr>
          <p:spPr>
            <a:xfrm>
              <a:off x="4022230" y="5176730"/>
              <a:ext cx="3984243" cy="468227"/>
            </a:xfrm>
            <a:prstGeom prst="rect">
              <a:avLst/>
            </a:prstGeom>
            <a:noFill/>
          </p:spPr>
          <p:txBody>
            <a:bodyPr wrap="square" lIns="179233" tIns="89642" rIns="179233" bIns="143387" rtlCol="0">
              <a:spAutoFit/>
            </a:bodyPr>
            <a:lstStyle/>
            <a:p>
              <a:pPr algn="ctr" defTabSz="710708">
                <a:spcBef>
                  <a:spcPct val="0"/>
                </a:spcBef>
                <a:spcAft>
                  <a:spcPct val="35000"/>
                </a:spcAft>
                <a:defRPr/>
              </a:pPr>
              <a:r>
                <a:rPr lang="en-US" sz="1454" spc="-29"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455107" y="3478793"/>
            <a:ext cx="1089902" cy="489242"/>
          </a:xfrm>
          <a:prstGeom prst="rect">
            <a:avLst/>
          </a:prstGeom>
          <a:noFill/>
          <a:ln>
            <a:noFill/>
          </a:ln>
        </p:spPr>
        <p:txBody>
          <a:bodyPr wrap="square" lIns="182828" tIns="146263" rIns="182828" bIns="146263" rtlCol="0">
            <a:spAutoFit/>
          </a:bodyPr>
          <a:lstStyle/>
          <a:p>
            <a:pPr defTabSz="932536">
              <a:lnSpc>
                <a:spcPct val="90000"/>
              </a:lnSpc>
              <a:spcBef>
                <a:spcPct val="0"/>
              </a:spcBef>
              <a:spcAft>
                <a:spcPts val="600"/>
              </a:spcAft>
              <a:defRPr/>
            </a:pPr>
            <a:r>
              <a:rPr lang="en-US" sz="1400" kern="0" spc="-30"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299830" y="3242348"/>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554379" y="3556481"/>
            <a:ext cx="598491" cy="462940"/>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grpSp>
      <p:grpSp>
        <p:nvGrpSpPr>
          <p:cNvPr id="6" name="Group 5"/>
          <p:cNvGrpSpPr/>
          <p:nvPr/>
        </p:nvGrpSpPr>
        <p:grpSpPr>
          <a:xfrm>
            <a:off x="4398070" y="1568777"/>
            <a:ext cx="3148190" cy="1795164"/>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7" name="TextBox 126"/>
              <p:cNvSpPr txBox="1"/>
              <p:nvPr/>
            </p:nvSpPr>
            <p:spPr>
              <a:xfrm>
                <a:off x="3170554" y="4691766"/>
                <a:ext cx="6054818" cy="1100850"/>
              </a:xfrm>
              <a:prstGeom prst="rect">
                <a:avLst/>
              </a:prstGeom>
              <a:noFill/>
              <a:ln>
                <a:noFill/>
              </a:ln>
            </p:spPr>
            <p:txBody>
              <a:bodyPr wrap="square" lIns="182854" tIns="146284" rIns="182854" bIns="146284" rtlCol="0">
                <a:spAutoFit/>
              </a:bodyPr>
              <a:lstStyle/>
              <a:p>
                <a:pPr algn="ctr" defTabSz="914375">
                  <a:lnSpc>
                    <a:spcPct val="90000"/>
                  </a:lnSpc>
                  <a:defRPr/>
                </a:pPr>
                <a:r>
                  <a:rPr lang="en-US" sz="200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defRPr/>
                    </a:pPr>
                    <a:endParaRPr lang="en-US" sz="2400"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grpSp>
    </p:spTree>
    <p:extLst>
      <p:ext uri="{BB962C8B-B14F-4D97-AF65-F5344CB8AC3E}">
        <p14:creationId xmlns:p14="http://schemas.microsoft.com/office/powerpoint/2010/main" val="3084338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4255095"/>
          </a:xfrm>
        </p:spPr>
        <p:txBody>
          <a:bodyPr/>
          <a:lstStyle/>
          <a:p>
            <a:endParaRPr lang="en-US" dirty="0"/>
          </a:p>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36199"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367691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Ice Breaker</a:t>
            </a:r>
          </a:p>
        </p:txBody>
      </p:sp>
      <p:sp>
        <p:nvSpPr>
          <p:cNvPr id="5" name="Text Placeholder 4"/>
          <p:cNvSpPr>
            <a:spLocks noGrp="1"/>
          </p:cNvSpPr>
          <p:nvPr>
            <p:ph type="body" sz="quarter" idx="10"/>
          </p:nvPr>
        </p:nvSpPr>
        <p:spPr>
          <a:xfrm>
            <a:off x="269239" y="1189179"/>
            <a:ext cx="11653523" cy="3586238"/>
          </a:xfrm>
        </p:spPr>
        <p:txBody>
          <a:bodyPr/>
          <a:lstStyle/>
          <a:p>
            <a:pPr marL="571500" indent="-571500">
              <a:buFont typeface="Arial" panose="020B0604020202020204" pitchFamily="34" charset="0"/>
              <a:buChar char="•"/>
            </a:pPr>
            <a:r>
              <a:rPr lang="en-US" dirty="0"/>
              <a:t>Introduce yourself to you neighbor</a:t>
            </a:r>
          </a:p>
          <a:p>
            <a:pPr marL="571500" indent="-571500">
              <a:buFont typeface="Arial" panose="020B0604020202020204" pitchFamily="34" charset="0"/>
              <a:buChar char="•"/>
            </a:pPr>
            <a:r>
              <a:rPr lang="en-US" dirty="0"/>
              <a:t>Please do share</a:t>
            </a:r>
          </a:p>
          <a:p>
            <a:pPr marL="1243900" lvl="4" indent="-571500">
              <a:buFont typeface="Arial" panose="020B0604020202020204" pitchFamily="34" charset="0"/>
              <a:buChar char="•"/>
            </a:pPr>
            <a:r>
              <a:rPr lang="en-US" sz="2800" dirty="0">
                <a:latin typeface="+mj-lt"/>
              </a:rPr>
              <a:t>Your name</a:t>
            </a:r>
          </a:p>
          <a:p>
            <a:pPr marL="1243900" lvl="4" indent="-571500">
              <a:buFont typeface="Arial" panose="020B0604020202020204" pitchFamily="34" charset="0"/>
              <a:buChar char="•"/>
            </a:pPr>
            <a:r>
              <a:rPr lang="en-US" sz="2800" dirty="0">
                <a:latin typeface="+mj-lt"/>
              </a:rPr>
              <a:t>Why you’re here</a:t>
            </a:r>
          </a:p>
          <a:p>
            <a:pPr marL="1243900" lvl="4" indent="-571500">
              <a:buFont typeface="Arial" panose="020B0604020202020204" pitchFamily="34" charset="0"/>
              <a:buChar char="•"/>
            </a:pPr>
            <a:r>
              <a:rPr lang="en-US" sz="2800" dirty="0">
                <a:latin typeface="+mj-lt"/>
              </a:rPr>
              <a:t>Your background in Azure, Spark and Data Science</a:t>
            </a:r>
          </a:p>
          <a:p>
            <a:pPr marL="1243900" lvl="4" indent="-571500">
              <a:buFont typeface="Arial" panose="020B0604020202020204" pitchFamily="34" charset="0"/>
              <a:buChar char="•"/>
            </a:pPr>
            <a:r>
              <a:rPr lang="en-US" sz="2800" dirty="0">
                <a:latin typeface="+mj-lt"/>
              </a:rPr>
              <a:t>What you hope to get out of this training</a:t>
            </a:r>
            <a:endParaRPr lang="en-US" sz="4955" dirty="0">
              <a:latin typeface="+mj-lt"/>
            </a:endParaRPr>
          </a:p>
          <a:p>
            <a:pPr marL="1243900" lvl="4" indent="-571500">
              <a:buFont typeface="Arial" panose="020B0604020202020204" pitchFamily="34" charset="0"/>
              <a:buChar char="•"/>
            </a:pPr>
            <a:endParaRPr lang="en-US" dirty="0"/>
          </a:p>
        </p:txBody>
      </p:sp>
    </p:spTree>
    <p:extLst>
      <p:ext uri="{BB962C8B-B14F-4D97-AF65-F5344CB8AC3E}">
        <p14:creationId xmlns:p14="http://schemas.microsoft.com/office/powerpoint/2010/main" val="96538984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7"/>
            <a:ext cx="11653523" cy="5440125"/>
          </a:xfrm>
        </p:spPr>
        <p:txBody>
          <a:bodyPr/>
          <a:lstStyle/>
          <a:p>
            <a:endParaRPr lang="en-US" dirty="0"/>
          </a:p>
          <a:p>
            <a:pPr marL="0" indent="0">
              <a:buNone/>
            </a:pPr>
            <a:r>
              <a:rPr lang="en-US" dirty="0"/>
              <a:t>Code written on a workstation will run on a cluster by tweaking a single function call:</a:t>
            </a:r>
          </a:p>
          <a:p>
            <a:pPr marL="0" indent="0">
              <a:buNone/>
            </a:pPr>
            <a:endParaRPr lang="en-US" dirty="0"/>
          </a:p>
          <a:p>
            <a:pPr marL="0" indent="0">
              <a:buNone/>
            </a:pPr>
            <a:r>
              <a:rPr lang="en-US" sz="2941" dirty="0">
                <a:latin typeface="Consolas" panose="020B0609020204030204" pitchFamily="49" charset="0"/>
              </a:rPr>
              <a:t># Use your local computer: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LocalParallel</a:t>
            </a:r>
            <a:r>
              <a:rPr lang="en-US" sz="2941" dirty="0">
                <a:latin typeface="Consolas" panose="020B0609020204030204" pitchFamily="49" charset="0"/>
              </a:rPr>
              <a:t>() )</a:t>
            </a:r>
          </a:p>
          <a:p>
            <a:pPr marL="0" indent="0">
              <a:buNone/>
            </a:pPr>
            <a:endParaRPr lang="en-US" sz="2941" dirty="0">
              <a:latin typeface="Consolas" panose="020B0609020204030204" pitchFamily="49" charset="0"/>
            </a:endParaRPr>
          </a:p>
          <a:p>
            <a:pPr marL="0" indent="0">
              <a:buNone/>
            </a:pPr>
            <a:r>
              <a:rPr lang="en-US" sz="2941" dirty="0">
                <a:latin typeface="Consolas" panose="020B0609020204030204" pitchFamily="49" charset="0"/>
              </a:rPr>
              <a:t># Switch to your cluster: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RxSpark</a:t>
            </a:r>
            <a:r>
              <a:rPr lang="en-US" sz="2941" dirty="0">
                <a:latin typeface="Consolas" panose="020B0609020204030204"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7628774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269239" y="1189495"/>
            <a:ext cx="11653523" cy="4553553"/>
          </a:xfrm>
        </p:spPr>
        <p:txBody>
          <a:bodyPr/>
          <a:lstStyle/>
          <a:p>
            <a:endParaRPr lang="en-US" dirty="0"/>
          </a:p>
          <a:p>
            <a:pPr marL="0" indent="0">
              <a:buNone/>
            </a:pPr>
            <a:r>
              <a:rPr lang="en-US" dirty="0"/>
              <a:t>Parallel External Memory Algorithms (PEMAs)</a:t>
            </a:r>
          </a:p>
          <a:p>
            <a:pPr lvl="1"/>
            <a:endParaRPr lang="en-US" dirty="0"/>
          </a:p>
          <a:p>
            <a:pPr marL="728432" indent="-728432">
              <a:buFont typeface="+mj-lt"/>
              <a:buAutoNum type="arabicPeriod"/>
            </a:pPr>
            <a:r>
              <a:rPr lang="en-US" sz="3333" dirty="0"/>
              <a:t>A chunk/subset of data is extracted from the main dataset</a:t>
            </a:r>
          </a:p>
          <a:p>
            <a:pPr lvl="1"/>
            <a:endParaRPr lang="en-US" dirty="0"/>
          </a:p>
          <a:p>
            <a:pPr marL="728432" indent="-728432">
              <a:buFont typeface="+mj-lt"/>
              <a:buAutoNum type="arabicPeriod"/>
            </a:pPr>
            <a:r>
              <a:rPr lang="en-US" sz="3333" dirty="0"/>
              <a:t>An intermediate result is calculated from that chunk of data</a:t>
            </a:r>
          </a:p>
          <a:p>
            <a:pPr lvl="1"/>
            <a:endParaRPr lang="en-US" dirty="0"/>
          </a:p>
          <a:p>
            <a:pPr marL="728432" indent="-728432">
              <a:buFont typeface="+mj-lt"/>
              <a:buAutoNum type="arabicPeriod"/>
            </a:pPr>
            <a:r>
              <a:rPr lang="en-US" sz="3333" dirty="0"/>
              <a:t>The intermediate results are combined into a final dataset</a:t>
            </a:r>
          </a:p>
          <a:p>
            <a:pPr marL="336199" lvl="1" indent="0">
              <a:buNone/>
            </a:pPr>
            <a:endParaRPr lang="en-US" dirty="0"/>
          </a:p>
        </p:txBody>
      </p:sp>
      <p:sp>
        <p:nvSpPr>
          <p:cNvPr id="3" name="Title 2"/>
          <p:cNvSpPr>
            <a:spLocks noGrp="1"/>
          </p:cNvSpPr>
          <p:nvPr>
            <p:ph type="title"/>
          </p:nvPr>
        </p:nvSpPr>
        <p:spPr/>
        <p:txBody>
          <a:bodyPr/>
          <a:lstStyle/>
          <a:p>
            <a:r>
              <a:rPr lang="en-US" dirty="0"/>
              <a:t>How MRS Works</a:t>
            </a:r>
          </a:p>
        </p:txBody>
      </p:sp>
    </p:spTree>
    <p:extLst>
      <p:ext uri="{BB962C8B-B14F-4D97-AF65-F5344CB8AC3E}">
        <p14:creationId xmlns:p14="http://schemas.microsoft.com/office/powerpoint/2010/main" val="2117052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ounded Rectangle 2"/>
          <p:cNvSpPr/>
          <p:nvPr/>
        </p:nvSpPr>
        <p:spPr bwMode="auto">
          <a:xfrm>
            <a:off x="5923702" y="1285007"/>
            <a:ext cx="5995716" cy="2982833"/>
          </a:xfrm>
          <a:prstGeom prst="roundRect">
            <a:avLst>
              <a:gd name="adj" fmla="val 6390"/>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US" sz="2354" dirty="0" err="1">
              <a:solidFill>
                <a:schemeClr val="bg1"/>
              </a:solidFill>
              <a:ea typeface="Segoe UI" pitchFamily="34" charset="0"/>
              <a:cs typeface="Segoe UI" pitchFamily="34" charset="0"/>
            </a:endParaRPr>
          </a:p>
        </p:txBody>
      </p:sp>
      <p:pic>
        <p:nvPicPr>
          <p:cNvPr id="79875"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008" y="375627"/>
            <a:ext cx="4452203" cy="6762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6" name="Title 1"/>
          <p:cNvSpPr>
            <a:spLocks noGrp="1"/>
          </p:cNvSpPr>
          <p:nvPr>
            <p:ph type="title"/>
          </p:nvPr>
        </p:nvSpPr>
        <p:spPr>
          <a:xfrm>
            <a:off x="107670" y="219806"/>
            <a:ext cx="12083466" cy="899409"/>
          </a:xfrm>
        </p:spPr>
        <p:txBody>
          <a:bodyPr vert="horz" wrap="square" lIns="143408" tIns="89630" rIns="143408" bIns="89630" rtlCol="0" anchor="t">
            <a:noAutofit/>
          </a:bodyPr>
          <a:lstStyle/>
          <a:p>
            <a:r>
              <a:rPr lang="en-US" sz="4313" dirty="0">
                <a:solidFill>
                  <a:schemeClr val="tx1">
                    <a:lumMod val="65000"/>
                    <a:lumOff val="35000"/>
                  </a:schemeClr>
                </a:solidFill>
                <a:latin typeface="Segoe UI Light" panose="020B0502040204020203" pitchFamily="34" charset="0"/>
                <a:cs typeface="Segoe UI Light" panose="020B0502040204020203" pitchFamily="34" charset="0"/>
              </a:rPr>
              <a:t>How Does Remote Compute Context Work?</a:t>
            </a:r>
          </a:p>
        </p:txBody>
      </p:sp>
      <p:sp>
        <p:nvSpPr>
          <p:cNvPr id="56" name="Rectangle 55"/>
          <p:cNvSpPr/>
          <p:nvPr/>
        </p:nvSpPr>
        <p:spPr bwMode="auto">
          <a:xfrm>
            <a:off x="6603860" y="2493681"/>
            <a:ext cx="1320426" cy="1015712"/>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866" dirty="0" err="1">
                <a:solidFill>
                  <a:schemeClr val="bg1"/>
                </a:solidFill>
              </a:rPr>
              <a:t>AlgorithmMaster</a:t>
            </a:r>
            <a:endParaRPr lang="en-US" sz="1866" dirty="0">
              <a:solidFill>
                <a:schemeClr val="bg1"/>
              </a:solidFill>
            </a:endParaRPr>
          </a:p>
        </p:txBody>
      </p:sp>
      <p:sp>
        <p:nvSpPr>
          <p:cNvPr id="50" name="Rectangle 49"/>
          <p:cNvSpPr/>
          <p:nvPr/>
        </p:nvSpPr>
        <p:spPr bwMode="auto">
          <a:xfrm>
            <a:off x="2696122" y="2636092"/>
            <a:ext cx="1220157" cy="613505"/>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Predictive Algorithm</a:t>
            </a:r>
          </a:p>
        </p:txBody>
      </p:sp>
      <p:grpSp>
        <p:nvGrpSpPr>
          <p:cNvPr id="51" name="Group 3"/>
          <p:cNvGrpSpPr>
            <a:grpSpLocks/>
          </p:cNvGrpSpPr>
          <p:nvPr/>
        </p:nvGrpSpPr>
        <p:grpSpPr bwMode="auto">
          <a:xfrm>
            <a:off x="1963315" y="2896412"/>
            <a:ext cx="728351" cy="173960"/>
            <a:chOff x="2657475" y="2876550"/>
            <a:chExt cx="1228725" cy="141288"/>
          </a:xfrm>
        </p:grpSpPr>
        <p:cxnSp>
          <p:nvCxnSpPr>
            <p:cNvPr id="52" name="Straight Arrow Connector 51"/>
            <p:cNvCxnSpPr/>
            <p:nvPr/>
          </p:nvCxnSpPr>
          <p:spPr>
            <a:xfrm>
              <a:off x="2666956" y="2876550"/>
              <a:ext cx="1219244"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853922" y="1380743"/>
            <a:ext cx="4000424" cy="2651076"/>
            <a:chOff x="8011662" y="2002782"/>
            <a:chExt cx="4081220" cy="2704619"/>
          </a:xfrm>
        </p:grpSpPr>
        <p:grpSp>
          <p:nvGrpSpPr>
            <p:cNvPr id="25" name="Group 24"/>
            <p:cNvGrpSpPr/>
            <p:nvPr/>
          </p:nvGrpSpPr>
          <p:grpSpPr>
            <a:xfrm>
              <a:off x="8187066" y="2634111"/>
              <a:ext cx="3631588" cy="1762006"/>
              <a:chOff x="6248400" y="2190442"/>
              <a:chExt cx="2670528" cy="1295710"/>
            </a:xfrm>
          </p:grpSpPr>
          <p:pic>
            <p:nvPicPr>
              <p:cNvPr id="20" name="Picture 19"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63" name="Straight Arrow Connector 62"/>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9874"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990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7" name="Straight Arrow Connector 66"/>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3" name="Right Triangle 52"/>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102" name="Straight Arrow Connector 101"/>
              <p:cNvCxnSpPr/>
              <p:nvPr/>
            </p:nvCxnSpPr>
            <p:spPr>
              <a:xfrm flipH="1">
                <a:off x="6248400" y="2419352"/>
                <a:ext cx="304800" cy="228598"/>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6248400" y="29527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248400" y="3257550"/>
                <a:ext cx="304800" cy="228602"/>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9" name="Rectangle 68"/>
            <p:cNvSpPr/>
            <p:nvPr/>
          </p:nvSpPr>
          <p:spPr bwMode="auto">
            <a:xfrm>
              <a:off x="10434921" y="2118387"/>
              <a:ext cx="1657961" cy="41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Big</a:t>
              </a:r>
              <a:br>
                <a:rPr lang="en-US" sz="1866" dirty="0">
                  <a:solidFill>
                    <a:schemeClr val="bg1"/>
                  </a:solidFill>
                </a:rPr>
              </a:br>
              <a:r>
                <a:rPr lang="en-US" sz="1866" dirty="0">
                  <a:solidFill>
                    <a:schemeClr val="bg1"/>
                  </a:solidFill>
                </a:rPr>
                <a:t>Data</a:t>
              </a:r>
            </a:p>
          </p:txBody>
        </p:sp>
        <p:grpSp>
          <p:nvGrpSpPr>
            <p:cNvPr id="70" name="Group 69"/>
            <p:cNvGrpSpPr/>
            <p:nvPr/>
          </p:nvGrpSpPr>
          <p:grpSpPr>
            <a:xfrm>
              <a:off x="8808802" y="3359470"/>
              <a:ext cx="3009853" cy="622154"/>
              <a:chOff x="6705600" y="2190442"/>
              <a:chExt cx="2213328" cy="457508"/>
            </a:xfrm>
          </p:grpSpPr>
          <p:pic>
            <p:nvPicPr>
              <p:cNvPr id="71" name="Picture 70"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72" name="Straight Arrow Connector 71"/>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5" name="Straight Arrow Connector 74"/>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0" name="Right Triangle 7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83" name="Group 82"/>
            <p:cNvGrpSpPr/>
            <p:nvPr/>
          </p:nvGrpSpPr>
          <p:grpSpPr>
            <a:xfrm>
              <a:off x="8808802" y="4085247"/>
              <a:ext cx="3009853" cy="622154"/>
              <a:chOff x="6705600" y="2190442"/>
              <a:chExt cx="2213328" cy="457508"/>
            </a:xfrm>
          </p:grpSpPr>
          <p:pic>
            <p:nvPicPr>
              <p:cNvPr id="84" name="Picture 83"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85" name="Straight Arrow Connector 84"/>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9"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3"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 name="Right Triangle 9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0" name="Right Triangle 9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55" name="Rectangle 54"/>
            <p:cNvSpPr/>
            <p:nvPr/>
          </p:nvSpPr>
          <p:spPr bwMode="auto">
            <a:xfrm>
              <a:off x="8011662" y="2106518"/>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Analyze Blocks In Parallel</a:t>
              </a:r>
            </a:p>
          </p:txBody>
        </p:sp>
        <p:sp>
          <p:nvSpPr>
            <p:cNvPr id="57" name="Rectangle 56"/>
            <p:cNvSpPr/>
            <p:nvPr/>
          </p:nvSpPr>
          <p:spPr bwMode="auto">
            <a:xfrm>
              <a:off x="9222734" y="2002782"/>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Load Block At A Time</a:t>
              </a:r>
            </a:p>
          </p:txBody>
        </p:sp>
      </p:grpSp>
      <p:sp>
        <p:nvSpPr>
          <p:cNvPr id="60" name="Rectangle 59"/>
          <p:cNvSpPr/>
          <p:nvPr/>
        </p:nvSpPr>
        <p:spPr bwMode="auto">
          <a:xfrm>
            <a:off x="5991357" y="1660326"/>
            <a:ext cx="2077925" cy="907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Distribute Work, Compile Results</a:t>
            </a:r>
          </a:p>
        </p:txBody>
      </p:sp>
      <p:grpSp>
        <p:nvGrpSpPr>
          <p:cNvPr id="2" name="Group 1"/>
          <p:cNvGrpSpPr/>
          <p:nvPr/>
        </p:nvGrpSpPr>
        <p:grpSpPr>
          <a:xfrm>
            <a:off x="5693498" y="1058424"/>
            <a:ext cx="1990865" cy="624539"/>
            <a:chOff x="5429920" y="2300510"/>
            <a:chExt cx="2031074" cy="637152"/>
          </a:xfrm>
        </p:grpSpPr>
        <p:pic>
          <p:nvPicPr>
            <p:cNvPr id="61" name="Picture 60"/>
            <p:cNvPicPr>
              <a:picLocks noChangeAspect="1"/>
            </p:cNvPicPr>
            <p:nvPr/>
          </p:nvPicPr>
          <p:blipFill>
            <a:blip r:embed="rId9"/>
            <a:stretch>
              <a:fillRect/>
            </a:stretch>
          </p:blipFill>
          <p:spPr>
            <a:xfrm>
              <a:off x="5733794" y="2300510"/>
              <a:ext cx="1727200" cy="328168"/>
            </a:xfrm>
            <a:prstGeom prst="rect">
              <a:avLst/>
            </a:prstGeom>
            <a:ln w="57150">
              <a:solidFill>
                <a:schemeClr val="bg1">
                  <a:lumMod val="65000"/>
                </a:schemeClr>
              </a:solidFill>
            </a:ln>
          </p:spPr>
        </p:pic>
        <p:pic>
          <p:nvPicPr>
            <p:cNvPr id="66" name="Picture 65"/>
            <p:cNvPicPr>
              <a:picLocks noChangeAspect="1"/>
            </p:cNvPicPr>
            <p:nvPr/>
          </p:nvPicPr>
          <p:blipFill>
            <a:blip r:embed="rId9"/>
            <a:stretch>
              <a:fillRect/>
            </a:stretch>
          </p:blipFill>
          <p:spPr>
            <a:xfrm>
              <a:off x="5581857" y="2455002"/>
              <a:ext cx="1727200" cy="328168"/>
            </a:xfrm>
            <a:prstGeom prst="rect">
              <a:avLst/>
            </a:prstGeom>
            <a:ln w="57150">
              <a:solidFill>
                <a:schemeClr val="bg1">
                  <a:lumMod val="65000"/>
                </a:schemeClr>
              </a:solidFill>
            </a:ln>
          </p:spPr>
        </p:pic>
        <p:pic>
          <p:nvPicPr>
            <p:cNvPr id="68" name="Picture 67"/>
            <p:cNvPicPr>
              <a:picLocks noChangeAspect="1"/>
            </p:cNvPicPr>
            <p:nvPr/>
          </p:nvPicPr>
          <p:blipFill>
            <a:blip r:embed="rId9"/>
            <a:stretch>
              <a:fillRect/>
            </a:stretch>
          </p:blipFill>
          <p:spPr>
            <a:xfrm>
              <a:off x="5429920" y="2609494"/>
              <a:ext cx="1727200" cy="328168"/>
            </a:xfrm>
            <a:prstGeom prst="rect">
              <a:avLst/>
            </a:prstGeom>
            <a:ln w="57150">
              <a:solidFill>
                <a:schemeClr val="bg1">
                  <a:lumMod val="65000"/>
                </a:schemeClr>
              </a:solidFill>
            </a:ln>
          </p:spPr>
        </p:pic>
      </p:grpSp>
      <p:sp>
        <p:nvSpPr>
          <p:cNvPr id="65" name="Rectangle 64"/>
          <p:cNvSpPr/>
          <p:nvPr/>
        </p:nvSpPr>
        <p:spPr bwMode="auto">
          <a:xfrm>
            <a:off x="4692434" y="3124144"/>
            <a:ext cx="1325904"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dirty="0">
                <a:solidFill>
                  <a:schemeClr val="tx1"/>
                </a:solidFill>
              </a:rPr>
              <a:t>“Pack and Ship” Requests to Remote Environments</a:t>
            </a:r>
          </a:p>
        </p:txBody>
      </p:sp>
      <p:grpSp>
        <p:nvGrpSpPr>
          <p:cNvPr id="8" name="Group 7"/>
          <p:cNvGrpSpPr/>
          <p:nvPr/>
        </p:nvGrpSpPr>
        <p:grpSpPr>
          <a:xfrm>
            <a:off x="3838128" y="2519879"/>
            <a:ext cx="2821157" cy="880593"/>
            <a:chOff x="4731127" y="2674905"/>
            <a:chExt cx="1573063" cy="1351944"/>
          </a:xfrm>
        </p:grpSpPr>
        <p:sp>
          <p:nvSpPr>
            <p:cNvPr id="64" name="Left Arrow 63"/>
            <p:cNvSpPr/>
            <p:nvPr/>
          </p:nvSpPr>
          <p:spPr bwMode="auto">
            <a:xfrm flipH="1">
              <a:off x="4776606" y="2674905"/>
              <a:ext cx="1527584" cy="71470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76">
                <a:lnSpc>
                  <a:spcPct val="90000"/>
                </a:lnSpc>
              </a:pPr>
              <a:r>
                <a:rPr lang="en-US" sz="2354" dirty="0">
                  <a:gradFill>
                    <a:gsLst>
                      <a:gs pos="0">
                        <a:srgbClr val="FFFFFF"/>
                      </a:gs>
                      <a:gs pos="100000">
                        <a:srgbClr val="FFFFFF"/>
                      </a:gs>
                    </a:gsLst>
                    <a:lin ang="5400000" scaled="0"/>
                  </a:gradFill>
                  <a:ea typeface="Segoe UI" pitchFamily="34" charset="0"/>
                  <a:cs typeface="Segoe UI" pitchFamily="34" charset="0"/>
                </a:rPr>
                <a:t>     </a:t>
              </a:r>
              <a:r>
                <a:rPr lang="en-US" sz="1567" dirty="0">
                  <a:gradFill>
                    <a:gsLst>
                      <a:gs pos="0">
                        <a:srgbClr val="FFFFFF"/>
                      </a:gs>
                      <a:gs pos="100000">
                        <a:srgbClr val="FFFFFF"/>
                      </a:gs>
                    </a:gsLst>
                    <a:lin ang="5400000" scaled="0"/>
                  </a:gradFill>
                  <a:ea typeface="Segoe UI" pitchFamily="34" charset="0"/>
                  <a:cs typeface="Segoe UI" pitchFamily="34" charset="0"/>
                </a:rPr>
                <a:t>Work</a:t>
              </a:r>
            </a:p>
          </p:txBody>
        </p:sp>
        <p:sp>
          <p:nvSpPr>
            <p:cNvPr id="4" name="Right Arrow 3"/>
            <p:cNvSpPr/>
            <p:nvPr/>
          </p:nvSpPr>
          <p:spPr bwMode="auto">
            <a:xfrm rot="10800000">
              <a:off x="4731127" y="3215430"/>
              <a:ext cx="1543604" cy="7364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GB"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342498" y="3248877"/>
              <a:ext cx="547492" cy="777972"/>
            </a:xfrm>
            <a:prstGeom prst="rect">
              <a:avLst/>
            </a:prstGeom>
            <a:noFill/>
          </p:spPr>
          <p:txBody>
            <a:bodyPr wrap="none" lIns="179260" tIns="143408" rIns="179260" bIns="143408" rtlCol="0">
              <a:spAutoFit/>
            </a:bodyPr>
            <a:lstStyle/>
            <a:p>
              <a:pPr>
                <a:lnSpc>
                  <a:spcPct val="90000"/>
                </a:lnSpc>
                <a:spcAft>
                  <a:spcPts val="588"/>
                </a:spcAft>
              </a:pPr>
              <a:r>
                <a:rPr lang="en-GB" sz="1567" dirty="0">
                  <a:solidFill>
                    <a:schemeClr val="bg1"/>
                  </a:solidFill>
                </a:rPr>
                <a:t>Results</a:t>
              </a:r>
            </a:p>
          </p:txBody>
        </p:sp>
      </p:grpSp>
      <p:sp>
        <p:nvSpPr>
          <p:cNvPr id="81" name="Rectangle 80"/>
          <p:cNvSpPr/>
          <p:nvPr/>
        </p:nvSpPr>
        <p:spPr bwMode="auto">
          <a:xfrm>
            <a:off x="5880652" y="4576188"/>
            <a:ext cx="6164743" cy="172600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b="1" dirty="0">
                <a:solidFill>
                  <a:schemeClr val="tx1"/>
                </a:solidFill>
              </a:rPr>
              <a:t>Microsoft R Server functions</a:t>
            </a:r>
          </a:p>
          <a:p>
            <a:pPr marL="448180" indent="-448180">
              <a:buFont typeface="Arial" panose="020B0604020202020204" pitchFamily="34" charset="0"/>
              <a:buChar char="•"/>
              <a:defRPr/>
            </a:pPr>
            <a:r>
              <a:rPr lang="en-US" dirty="0">
                <a:solidFill>
                  <a:schemeClr val="tx1"/>
                </a:solidFill>
              </a:rPr>
              <a:t>A compute context defines where to process.</a:t>
            </a:r>
          </a:p>
          <a:p>
            <a:pPr marL="905351" lvl="1" indent="-448180">
              <a:buFont typeface="Arial" panose="020B0604020202020204" pitchFamily="34" charset="0"/>
              <a:buChar char="•"/>
              <a:defRPr/>
            </a:pPr>
            <a:r>
              <a:rPr lang="en-US" dirty="0">
                <a:solidFill>
                  <a:schemeClr val="tx1"/>
                </a:solidFill>
              </a:rPr>
              <a:t>E.g. remote context like Hadoop Map Reduce</a:t>
            </a:r>
          </a:p>
          <a:p>
            <a:pPr marL="448180" indent="-448180">
              <a:buFont typeface="Arial" panose="020B0604020202020204" pitchFamily="34" charset="0"/>
              <a:buChar char="•"/>
              <a:defRPr/>
            </a:pPr>
            <a:r>
              <a:rPr lang="en-US" dirty="0">
                <a:solidFill>
                  <a:schemeClr val="tx1"/>
                </a:solidFill>
              </a:rPr>
              <a:t>Microsoft R functions prefixed with </a:t>
            </a:r>
            <a:r>
              <a:rPr lang="en-US" dirty="0" err="1">
                <a:solidFill>
                  <a:schemeClr val="tx1"/>
                </a:solidFill>
                <a:cs typeface="Courier New" panose="02070309020205020404" pitchFamily="49" charset="0"/>
              </a:rPr>
              <a:t>rx</a:t>
            </a:r>
            <a:endParaRPr lang="en-US" dirty="0">
              <a:solidFill>
                <a:schemeClr val="tx1"/>
              </a:solidFill>
              <a:cs typeface="Courier New" panose="02070309020205020404" pitchFamily="49" charset="0"/>
            </a:endParaRPr>
          </a:p>
          <a:p>
            <a:pPr marL="448180" indent="-448180">
              <a:buFont typeface="Arial" panose="020B0604020202020204" pitchFamily="34" charset="0"/>
              <a:buChar char="•"/>
              <a:defRPr/>
            </a:pPr>
            <a:r>
              <a:rPr lang="en-US" dirty="0">
                <a:solidFill>
                  <a:schemeClr val="tx1"/>
                </a:solidFill>
              </a:rPr>
              <a:t>Current set compute context determines processing location</a:t>
            </a:r>
          </a:p>
        </p:txBody>
      </p:sp>
      <p:sp>
        <p:nvSpPr>
          <p:cNvPr id="82" name="Footer Placeholder 9"/>
          <p:cNvSpPr txBox="1">
            <a:spLocks/>
          </p:cNvSpPr>
          <p:nvPr/>
        </p:nvSpPr>
        <p:spPr>
          <a:xfrm>
            <a:off x="4257208" y="6601882"/>
            <a:ext cx="6610196" cy="36502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GB" sz="980">
                <a:solidFill>
                  <a:srgbClr val="515254"/>
                </a:solidFill>
              </a:rPr>
              <a:t>Copyright Microsoft Corporation.  All rights reserved.  </a:t>
            </a:r>
            <a:endParaRPr lang="en-US" sz="980" dirty="0">
              <a:solidFill>
                <a:srgbClr val="515254"/>
              </a:solidFill>
            </a:endParaRPr>
          </a:p>
        </p:txBody>
      </p:sp>
      <p:sp>
        <p:nvSpPr>
          <p:cNvPr id="86" name="Rectangle 85"/>
          <p:cNvSpPr/>
          <p:nvPr/>
        </p:nvSpPr>
        <p:spPr bwMode="auto">
          <a:xfrm>
            <a:off x="360820" y="939105"/>
            <a:ext cx="3468413"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“Client”</a:t>
            </a:r>
          </a:p>
        </p:txBody>
      </p:sp>
      <p:sp>
        <p:nvSpPr>
          <p:cNvPr id="87" name="Rectangle 86"/>
          <p:cNvSpPr/>
          <p:nvPr/>
        </p:nvSpPr>
        <p:spPr bwMode="auto">
          <a:xfrm>
            <a:off x="8380164" y="906107"/>
            <a:ext cx="3591005"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“Server”</a:t>
            </a:r>
          </a:p>
        </p:txBody>
      </p:sp>
      <p:grpSp>
        <p:nvGrpSpPr>
          <p:cNvPr id="10" name="Group 9"/>
          <p:cNvGrpSpPr/>
          <p:nvPr/>
        </p:nvGrpSpPr>
        <p:grpSpPr>
          <a:xfrm>
            <a:off x="1021074" y="2737127"/>
            <a:ext cx="1435351" cy="1106163"/>
            <a:chOff x="1040814" y="2791415"/>
            <a:chExt cx="1464339" cy="1128503"/>
          </a:xfrm>
        </p:grpSpPr>
        <p:pic>
          <p:nvPicPr>
            <p:cNvPr id="79878" name="Picture 10" descr="300px-Rlogo.png"/>
            <p:cNvPicPr>
              <a:picLocks noChangeAspect="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38930" y="2791415"/>
              <a:ext cx="868673" cy="6600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1040814" y="3291877"/>
              <a:ext cx="1464339" cy="628041"/>
            </a:xfrm>
            <a:prstGeom prst="rect">
              <a:avLst/>
            </a:prstGeom>
            <a:noFill/>
          </p:spPr>
          <p:txBody>
            <a:bodyPr wrap="none" lIns="179260" tIns="143408" rIns="179260" bIns="143408" rtlCol="0">
              <a:spAutoFit/>
            </a:bodyPr>
            <a:lstStyle/>
            <a:p>
              <a:pPr>
                <a:lnSpc>
                  <a:spcPct val="90000"/>
                </a:lnSpc>
                <a:spcAft>
                  <a:spcPts val="588"/>
                </a:spcAft>
              </a:pPr>
              <a:r>
                <a:rPr lang="en-GB" sz="2354" dirty="0">
                  <a:solidFill>
                    <a:schemeClr val="bg1"/>
                  </a:solidFill>
                </a:rPr>
                <a:t>Console</a:t>
              </a:r>
            </a:p>
          </p:txBody>
        </p:sp>
      </p:grpSp>
      <p:sp>
        <p:nvSpPr>
          <p:cNvPr id="88" name="Rectangle 87"/>
          <p:cNvSpPr/>
          <p:nvPr/>
        </p:nvSpPr>
        <p:spPr bwMode="auto">
          <a:xfrm>
            <a:off x="893101" y="1713392"/>
            <a:ext cx="1289774" cy="786181"/>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R IDE </a:t>
            </a:r>
            <a:r>
              <a:rPr lang="en-US" sz="1567" u="sng" dirty="0">
                <a:solidFill>
                  <a:schemeClr val="bg1"/>
                </a:solidFill>
              </a:rPr>
              <a:t>or</a:t>
            </a:r>
            <a:r>
              <a:rPr lang="en-US" sz="1567" dirty="0">
                <a:solidFill>
                  <a:schemeClr val="bg1"/>
                </a:solidFill>
              </a:rPr>
              <a:t> command-line</a:t>
            </a:r>
          </a:p>
        </p:txBody>
      </p:sp>
      <p:grpSp>
        <p:nvGrpSpPr>
          <p:cNvPr id="90" name="Group 3"/>
          <p:cNvGrpSpPr>
            <a:grpSpLocks/>
          </p:cNvGrpSpPr>
          <p:nvPr/>
        </p:nvGrpSpPr>
        <p:grpSpPr bwMode="auto">
          <a:xfrm rot="5400000">
            <a:off x="1460522" y="2504415"/>
            <a:ext cx="233945" cy="231482"/>
            <a:chOff x="2657475" y="2919330"/>
            <a:chExt cx="1228731" cy="98508"/>
          </a:xfrm>
        </p:grpSpPr>
        <p:cxnSp>
          <p:nvCxnSpPr>
            <p:cNvPr id="91" name="Straight Arrow Connector 90"/>
            <p:cNvCxnSpPr/>
            <p:nvPr/>
          </p:nvCxnSpPr>
          <p:spPr>
            <a:xfrm>
              <a:off x="2666956" y="2919330"/>
              <a:ext cx="1219250"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49" name="Rectangle 148"/>
          <p:cNvSpPr/>
          <p:nvPr/>
        </p:nvSpPr>
        <p:spPr bwMode="auto">
          <a:xfrm>
            <a:off x="4798309" y="2039739"/>
            <a:ext cx="1107596"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b="1" dirty="0">
                <a:solidFill>
                  <a:schemeClr val="tx1"/>
                </a:solidFill>
              </a:rPr>
              <a:t>REMOTE CONTEXT</a:t>
            </a:r>
          </a:p>
        </p:txBody>
      </p:sp>
    </p:spTree>
    <p:custDataLst>
      <p:custData r:id="rId1"/>
      <p:tags r:id="rId2"/>
    </p:custDataLst>
    <p:extLst>
      <p:ext uri="{BB962C8B-B14F-4D97-AF65-F5344CB8AC3E}">
        <p14:creationId xmlns:p14="http://schemas.microsoft.com/office/powerpoint/2010/main" val="9552864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452711"/>
          </a:xfrm>
        </p:spPr>
        <p:txBody>
          <a:bodyPr/>
          <a:lstStyle/>
          <a:p>
            <a:r>
              <a:rPr lang="en-US" dirty="0"/>
              <a:t>Linear regression (</a:t>
            </a:r>
            <a:r>
              <a:rPr lang="en-US" dirty="0" err="1"/>
              <a:t>rxLinMod</a:t>
            </a:r>
            <a:r>
              <a:rPr lang="en-US" dirty="0"/>
              <a:t>, </a:t>
            </a:r>
            <a:r>
              <a:rPr lang="en-US" dirty="0" err="1"/>
              <a:t>rxFastLinear</a:t>
            </a:r>
            <a:r>
              <a:rPr lang="en-US" dirty="0"/>
              <a:t>)</a:t>
            </a:r>
          </a:p>
          <a:p>
            <a:r>
              <a:rPr lang="en-US" dirty="0"/>
              <a:t>Generalized linear models (</a:t>
            </a:r>
            <a:r>
              <a:rPr lang="en-US" dirty="0" err="1"/>
              <a:t>rxLogit</a:t>
            </a:r>
            <a:r>
              <a:rPr lang="en-US" dirty="0"/>
              <a:t>, </a:t>
            </a:r>
            <a:r>
              <a:rPr lang="en-US" dirty="0" err="1"/>
              <a:t>rxGLM</a:t>
            </a:r>
            <a:r>
              <a:rPr lang="en-US" dirty="0"/>
              <a:t>, </a:t>
            </a:r>
            <a:r>
              <a:rPr lang="en-US" dirty="0" err="1"/>
              <a:t>rxLogisticReg</a:t>
            </a:r>
            <a:r>
              <a:rPr lang="en-US" dirty="0"/>
              <a:t>)</a:t>
            </a:r>
          </a:p>
          <a:p>
            <a:r>
              <a:rPr lang="en-US" dirty="0"/>
              <a:t>Decision trees (</a:t>
            </a:r>
            <a:r>
              <a:rPr lang="en-US" dirty="0" err="1"/>
              <a:t>rxDTree</a:t>
            </a:r>
            <a:r>
              <a:rPr lang="en-US" dirty="0"/>
              <a:t>, </a:t>
            </a:r>
            <a:r>
              <a:rPr lang="en-US" dirty="0" err="1"/>
              <a:t>rxFastTrees</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 </a:t>
            </a:r>
            <a:r>
              <a:rPr lang="en-US" dirty="0" err="1"/>
              <a:t>rxFastForest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r>
              <a:rPr lang="en-US" dirty="0"/>
              <a:t>Neural Network (</a:t>
            </a:r>
            <a:r>
              <a:rPr lang="en-US" dirty="0" err="1"/>
              <a:t>rxNeuralNet</a:t>
            </a:r>
            <a:r>
              <a:rPr lang="en-US" dirty="0"/>
              <a:t>)</a:t>
            </a:r>
          </a:p>
          <a:p>
            <a:r>
              <a:rPr lang="en-US" dirty="0"/>
              <a:t>One-Class Support Vector Machines (</a:t>
            </a:r>
            <a:r>
              <a:rPr lang="en-US" dirty="0" err="1"/>
              <a:t>rxOneClassSVM</a:t>
            </a:r>
            <a:r>
              <a:rPr lang="en-US" dirty="0"/>
              <a:t>)</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17502933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84168" y="1189494"/>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44" name="Table 43"/>
          <p:cNvGraphicFramePr>
            <a:graphicFrameLocks noGrp="1"/>
          </p:cNvGraphicFramePr>
          <p:nvPr>
            <p:extLst/>
          </p:nvPr>
        </p:nvGraphicFramePr>
        <p:xfrm>
          <a:off x="8784168" y="2029020"/>
          <a:ext cx="3184419" cy="909006"/>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indent="0">
                        <a:buFont typeface="Wingdings" charset="2"/>
                        <a:buNone/>
                      </a:pPr>
                      <a:r>
                        <a:rPr lang="en-US" sz="1200" dirty="0">
                          <a:solidFill>
                            <a:schemeClr val="tx2">
                              <a:lumMod val="10000"/>
                            </a:schemeClr>
                          </a:solidFill>
                        </a:rPr>
                        <a:t>Simulation (e.g. Monte Carlo)</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marL="89642" marR="89642" marT="44821" marB="44821" anchor="ctr"/>
                </a:tc>
                <a:extLst>
                  <a:ext uri="{0D108BD9-81ED-4DB2-BD59-A6C34878D82A}">
                    <a16:rowId xmlns:a16="http://schemas.microsoft.com/office/drawing/2014/main" val="831366528"/>
                  </a:ext>
                </a:extLst>
              </a:tr>
            </a:tbl>
          </a:graphicData>
        </a:graphic>
      </p:graphicFrame>
      <p:graphicFrame>
        <p:nvGraphicFramePr>
          <p:cNvPr id="54" name="Table 53"/>
          <p:cNvGraphicFramePr>
            <a:graphicFrameLocks noGrp="1"/>
          </p:cNvGraphicFramePr>
          <p:nvPr>
            <p:extLst/>
          </p:nvPr>
        </p:nvGraphicFramePr>
        <p:xfrm>
          <a:off x="8784168" y="3137470"/>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56" name="Table 55"/>
          <p:cNvGraphicFramePr>
            <a:graphicFrameLocks noGrp="1"/>
          </p:cNvGraphicFramePr>
          <p:nvPr>
            <p:extLst/>
          </p:nvPr>
        </p:nvGraphicFramePr>
        <p:xfrm>
          <a:off x="8784168" y="3976994"/>
          <a:ext cx="3184419" cy="1454050"/>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marL="89642" marR="89642" marT="44821" marB="44821" anchor="ctr">
                    <a:solidFill>
                      <a:srgbClr val="E7ECF8"/>
                    </a:solidFill>
                  </a:tcPr>
                </a:tc>
                <a:extLst>
                  <a:ext uri="{0D108BD9-81ED-4DB2-BD59-A6C34878D82A}">
                    <a16:rowId xmlns:a16="http://schemas.microsoft.com/office/drawing/2014/main" val="271167765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marL="89642" marR="89642" marT="44821" marB="44821" anchor="ctr">
                    <a:solidFill>
                      <a:srgbClr val="E7ECF8"/>
                    </a:solidFill>
                  </a:tcPr>
                </a:tc>
                <a:extLst>
                  <a:ext uri="{0D108BD9-81ED-4DB2-BD59-A6C34878D82A}">
                    <a16:rowId xmlns:a16="http://schemas.microsoft.com/office/drawing/2014/main" val="1919214337"/>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868052198"/>
              </p:ext>
            </p:extLst>
          </p:nvPr>
        </p:nvGraphicFramePr>
        <p:xfrm>
          <a:off x="8784168" y="5623299"/>
          <a:ext cx="3184419" cy="1181528"/>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r>
                        <a:rPr lang="en-US" sz="1200" dirty="0">
                          <a:solidFill>
                            <a:schemeClr val="tx2">
                              <a:lumMod val="10000"/>
                            </a:schemeClr>
                          </a:solidFill>
                        </a:rPr>
                        <a:t>, </a:t>
                      </a:r>
                      <a:r>
                        <a:rPr lang="en-US" sz="1200" dirty="0" err="1">
                          <a:solidFill>
                            <a:schemeClr val="tx2">
                              <a:lumMod val="10000"/>
                            </a:schemeClr>
                          </a:solidFill>
                        </a:rPr>
                        <a:t>rxExecBy</a:t>
                      </a: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marL="89642" marR="89642" marT="44821" marB="44821" anchor="ctr">
                    <a:solidFill>
                      <a:srgbClr val="E7ECF8"/>
                    </a:solidFill>
                  </a:tcPr>
                </a:tc>
                <a:extLst>
                  <a:ext uri="{0D108BD9-81ED-4DB2-BD59-A6C34878D82A}">
                    <a16:rowId xmlns:a16="http://schemas.microsoft.com/office/drawing/2014/main" val="2711677655"/>
                  </a:ext>
                </a:extLst>
              </a:tr>
            </a:tbl>
          </a:graphicData>
        </a:graphic>
      </p:graphicFrame>
      <p:sp>
        <p:nvSpPr>
          <p:cNvPr id="2" name="Title 1"/>
          <p:cNvSpPr>
            <a:spLocks noGrp="1"/>
          </p:cNvSpPr>
          <p:nvPr>
            <p:ph type="title"/>
          </p:nvPr>
        </p:nvSpPr>
        <p:spPr/>
        <p:txBody>
          <a:bodyPr/>
          <a:lstStyle/>
          <a:p>
            <a:r>
              <a:rPr lang="en-US" dirty="0"/>
              <a:t>Parallelized, Remote Execution Algorithms</a:t>
            </a:r>
          </a:p>
        </p:txBody>
      </p:sp>
      <p:sp>
        <p:nvSpPr>
          <p:cNvPr id="9" name="Rectangle 8"/>
          <p:cNvSpPr/>
          <p:nvPr/>
        </p:nvSpPr>
        <p:spPr>
          <a:xfrm>
            <a:off x="204038" y="1755045"/>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3" name="Rectangle 12"/>
          <p:cNvSpPr/>
          <p:nvPr/>
        </p:nvSpPr>
        <p:spPr>
          <a:xfrm>
            <a:off x="4428713" y="1755045"/>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8" name="Rectangle 17"/>
          <p:cNvSpPr/>
          <p:nvPr/>
        </p:nvSpPr>
        <p:spPr>
          <a:xfrm>
            <a:off x="4428707" y="2990026"/>
            <a:ext cx="3758667" cy="694504"/>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43" name="Rectangle 42"/>
          <p:cNvSpPr/>
          <p:nvPr/>
        </p:nvSpPr>
        <p:spPr>
          <a:xfrm>
            <a:off x="8506151" y="2000422"/>
            <a:ext cx="4165009" cy="4317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9"/>
          <a:stretch>
            <a:fillRect/>
          </a:stretch>
        </p:blipFill>
        <p:spPr>
          <a:xfrm>
            <a:off x="11868291" y="100090"/>
            <a:ext cx="224106" cy="224106"/>
          </a:xfrm>
          <a:prstGeom prst="rect">
            <a:avLst/>
          </a:prstGeom>
        </p:spPr>
      </p:pic>
      <p:graphicFrame>
        <p:nvGraphicFramePr>
          <p:cNvPr id="4" name="Table 3"/>
          <p:cNvGraphicFramePr>
            <a:graphicFrameLocks noGrp="1"/>
          </p:cNvGraphicFramePr>
          <p:nvPr>
            <p:extLst/>
          </p:nvPr>
        </p:nvGraphicFramePr>
        <p:xfrm>
          <a:off x="350410" y="1189494"/>
          <a:ext cx="3729126" cy="2271616"/>
        </p:xfrm>
        <a:graphic>
          <a:graphicData uri="http://schemas.openxmlformats.org/drawingml/2006/table">
            <a:tbl>
              <a:tblPr firstRow="1">
                <a:tableStyleId>{5C22544A-7EE6-4342-B048-85BDC9FD1C3A}</a:tableStyleId>
              </a:tblPr>
              <a:tblGrid>
                <a:gridCol w="3729126">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marL="89642" marR="89642" marT="44821" marB="44821" anchor="ctr"/>
                </a:tc>
                <a:extLst>
                  <a:ext uri="{0D108BD9-81ED-4DB2-BD59-A6C34878D82A}">
                    <a16:rowId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marL="89642" marR="89642" marT="44821" marB="44821" anchor="ctr"/>
                </a:tc>
                <a:extLst>
                  <a:ext uri="{0D108BD9-81ED-4DB2-BD59-A6C34878D82A}">
                    <a16:rowId xmlns:a16="http://schemas.microsoft.com/office/drawing/2014/main" val="799190524"/>
                  </a:ext>
                </a:extLst>
              </a:tr>
            </a:tbl>
          </a:graphicData>
        </a:graphic>
      </p:graphicFrame>
      <p:graphicFrame>
        <p:nvGraphicFramePr>
          <p:cNvPr id="36" name="Table 35"/>
          <p:cNvGraphicFramePr>
            <a:graphicFrameLocks noGrp="1"/>
          </p:cNvGraphicFramePr>
          <p:nvPr>
            <p:extLst/>
          </p:nvPr>
        </p:nvGraphicFramePr>
        <p:xfrm>
          <a:off x="350409" y="3471881"/>
          <a:ext cx="3725685" cy="3361704"/>
        </p:xfrm>
        <a:graphic>
          <a:graphicData uri="http://schemas.openxmlformats.org/drawingml/2006/table">
            <a:tbl>
              <a:tblPr firstRow="1">
                <a:tableStyleId>{5C22544A-7EE6-4342-B048-85BDC9FD1C3A}</a:tableStyleId>
              </a:tblPr>
              <a:tblGrid>
                <a:gridCol w="372568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marL="89642" marR="89642" marT="44821" marB="44821" anchor="ctr"/>
                </a:tc>
                <a:extLst>
                  <a:ext uri="{0D108BD9-81ED-4DB2-BD59-A6C34878D82A}">
                    <a16:rowId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val="79919052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marL="89642" marR="89642" marT="44821" marB="44821" anchor="ctr"/>
                </a:tc>
                <a:extLst>
                  <a:ext uri="{0D108BD9-81ED-4DB2-BD59-A6C34878D82A}">
                    <a16:rowId xmlns:a16="http://schemas.microsoft.com/office/drawing/2014/main" val="111804679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marL="89642" marR="89642" marT="44821" marB="44821" anchor="ctr"/>
                </a:tc>
                <a:extLst>
                  <a:ext uri="{0D108BD9-81ED-4DB2-BD59-A6C34878D82A}">
                    <a16:rowId xmlns:a16="http://schemas.microsoft.com/office/drawing/2014/main" val="208101929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val="1695478309"/>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marL="89642" marR="89642" marT="44821" marB="44821" anchor="ctr"/>
                </a:tc>
                <a:extLst>
                  <a:ext uri="{0D108BD9-81ED-4DB2-BD59-A6C34878D82A}">
                    <a16:rowId xmlns:a16="http://schemas.microsoft.com/office/drawing/2014/main" val="4226341164"/>
                  </a:ext>
                </a:extLst>
              </a:tr>
            </a:tbl>
          </a:graphicData>
        </a:graphic>
      </p:graphicFrame>
      <p:graphicFrame>
        <p:nvGraphicFramePr>
          <p:cNvPr id="37" name="Table 36"/>
          <p:cNvGraphicFramePr>
            <a:graphicFrameLocks noGrp="1"/>
          </p:cNvGraphicFramePr>
          <p:nvPr>
            <p:extLst/>
          </p:nvPr>
        </p:nvGraphicFramePr>
        <p:xfrm>
          <a:off x="4153300" y="1189494"/>
          <a:ext cx="4589695" cy="1454050"/>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marL="89642" marR="89642" marT="44821" marB="44821" anchor="ctr"/>
                </a:tc>
                <a:extLst>
                  <a:ext uri="{0D108BD9-81ED-4DB2-BD59-A6C34878D82A}">
                    <a16:rowId xmlns:a16="http://schemas.microsoft.com/office/drawing/2014/main" val="4277179453"/>
                  </a:ext>
                </a:extLst>
              </a:tr>
            </a:tbl>
          </a:graphicData>
        </a:graphic>
      </p:graphicFrame>
      <p:graphicFrame>
        <p:nvGraphicFramePr>
          <p:cNvPr id="39" name="Table 38"/>
          <p:cNvGraphicFramePr>
            <a:graphicFrameLocks noGrp="1"/>
          </p:cNvGraphicFramePr>
          <p:nvPr>
            <p:extLst/>
          </p:nvPr>
        </p:nvGraphicFramePr>
        <p:xfrm>
          <a:off x="4153300" y="2715909"/>
          <a:ext cx="4589695" cy="1726572"/>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3647675062"/>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271651924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609515180"/>
                  </a:ext>
                </a:extLst>
              </a:tr>
            </a:tbl>
          </a:graphicData>
        </a:graphic>
      </p:graphicFrame>
      <p:graphicFrame>
        <p:nvGraphicFramePr>
          <p:cNvPr id="40" name="Table 39"/>
          <p:cNvGraphicFramePr>
            <a:graphicFrameLocks noGrp="1"/>
          </p:cNvGraphicFramePr>
          <p:nvPr>
            <p:extLst/>
          </p:nvPr>
        </p:nvGraphicFramePr>
        <p:xfrm>
          <a:off x="4152184" y="3740807"/>
          <a:ext cx="4587995" cy="3092779"/>
        </p:xfrm>
        <a:graphic>
          <a:graphicData uri="http://schemas.openxmlformats.org/drawingml/2006/table">
            <a:tbl>
              <a:tblPr firstRow="1">
                <a:tableStyleId>{5C22544A-7EE6-4342-B048-85BDC9FD1C3A}</a:tableStyleId>
              </a:tblPr>
              <a:tblGrid>
                <a:gridCol w="45879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marL="89642" marR="89642" marT="44821" marB="44821" anchor="ctr"/>
                </a:tc>
                <a:extLst>
                  <a:ext uri="{0D108BD9-81ED-4DB2-BD59-A6C34878D82A}">
                    <a16:rowId xmlns:a16="http://schemas.microsoft.com/office/drawing/2014/main" val="831366528"/>
                  </a:ext>
                </a:extLst>
              </a:tr>
              <a:tr h="821163">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marL="89642" marR="89642" marT="44821" marB="44821" anchor="ctr"/>
                </a:tc>
                <a:extLst>
                  <a:ext uri="{0D108BD9-81ED-4DB2-BD59-A6C34878D82A}">
                    <a16:rowId xmlns:a16="http://schemas.microsoft.com/office/drawing/2014/main" val="1429639858"/>
                  </a:ext>
                </a:extLst>
              </a:tr>
              <a:tr h="272522">
                <a:tc>
                  <a:txBody>
                    <a:bodyPr/>
                    <a:lstStyle/>
                    <a:p>
                      <a:pPr>
                        <a:spcAft>
                          <a:spcPts val="1200"/>
                        </a:spcAft>
                      </a:pPr>
                      <a:r>
                        <a:rPr lang="en-US" sz="1200" dirty="0">
                          <a:solidFill>
                            <a:srgbClr val="002864"/>
                          </a:solidFill>
                        </a:rPr>
                        <a:t>Predictions/scoring for models</a:t>
                      </a:r>
                    </a:p>
                  </a:txBody>
                  <a:tcPr marL="89642" marR="89642" marT="44821" marB="44821" anchor="ctr"/>
                </a:tc>
                <a:extLst>
                  <a:ext uri="{0D108BD9-81ED-4DB2-BD59-A6C34878D82A}">
                    <a16:rowId xmlns:a16="http://schemas.microsoft.com/office/drawing/2014/main" val="799190524"/>
                  </a:ext>
                </a:extLst>
              </a:tr>
              <a:tr h="272522">
                <a:tc>
                  <a:txBody>
                    <a:bodyPr/>
                    <a:lstStyle/>
                    <a:p>
                      <a:pPr>
                        <a:spcAft>
                          <a:spcPts val="1200"/>
                        </a:spcAft>
                      </a:pPr>
                      <a:r>
                        <a:rPr lang="en-US" sz="1200" dirty="0">
                          <a:solidFill>
                            <a:srgbClr val="002864"/>
                          </a:solidFill>
                        </a:rPr>
                        <a:t>Residuals for all models</a:t>
                      </a:r>
                    </a:p>
                  </a:txBody>
                  <a:tcPr marL="89642" marR="89642" marT="44821" marB="44821" anchor="ctr"/>
                </a:tc>
                <a:extLst>
                  <a:ext uri="{0D108BD9-81ED-4DB2-BD59-A6C34878D82A}">
                    <a16:rowId xmlns:a16="http://schemas.microsoft.com/office/drawing/2014/main" val="1118046795"/>
                  </a:ext>
                </a:extLst>
              </a:tr>
            </a:tbl>
          </a:graphicData>
        </a:graphic>
      </p:graphicFrame>
      <p:grpSp>
        <p:nvGrpSpPr>
          <p:cNvPr id="12" name="Group 11"/>
          <p:cNvGrpSpPr/>
          <p:nvPr/>
        </p:nvGrpSpPr>
        <p:grpSpPr>
          <a:xfrm>
            <a:off x="10290099" y="5341788"/>
            <a:ext cx="711982" cy="711982"/>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10"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83307556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Parallelization Strategies – Many Models</a:t>
            </a:r>
          </a:p>
        </p:txBody>
      </p:sp>
      <p:sp>
        <p:nvSpPr>
          <p:cNvPr id="3" name="TextBox 2"/>
          <p:cNvSpPr txBox="1"/>
          <p:nvPr/>
        </p:nvSpPr>
        <p:spPr>
          <a:xfrm>
            <a:off x="388189" y="1431985"/>
            <a:ext cx="11171207" cy="17789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Concurrency requires decomposability</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rxExec</a:t>
            </a:r>
            <a:r>
              <a:rPr lang="en-US" sz="2400" dirty="0">
                <a:gradFill>
                  <a:gsLst>
                    <a:gs pos="2917">
                      <a:schemeClr val="tx1"/>
                    </a:gs>
                    <a:gs pos="30000">
                      <a:schemeClr val="tx1"/>
                    </a:gs>
                  </a:gsLst>
                  <a:lin ang="5400000" scaled="0"/>
                </a:gradFill>
              </a:rPr>
              <a:t> and </a:t>
            </a:r>
            <a:r>
              <a:rPr lang="en-US" sz="2400" dirty="0" err="1">
                <a:gradFill>
                  <a:gsLst>
                    <a:gs pos="2917">
                      <a:schemeClr val="tx1"/>
                    </a:gs>
                    <a:gs pos="30000">
                      <a:schemeClr val="tx1"/>
                    </a:gs>
                  </a:gsLst>
                  <a:lin ang="5400000" scaled="0"/>
                </a:gradFill>
                <a:latin typeface="Consolas" panose="020B0609020204030204" pitchFamily="49" charset="0"/>
              </a:rPr>
              <a:t>foreach</a:t>
            </a:r>
            <a:r>
              <a:rPr lang="en-US" sz="2400" dirty="0">
                <a:gradFill>
                  <a:gsLst>
                    <a:gs pos="2917">
                      <a:schemeClr val="tx1"/>
                    </a:gs>
                    <a:gs pos="30000">
                      <a:schemeClr val="tx1"/>
                    </a:gs>
                  </a:gsLst>
                  <a:lin ang="5400000" scaled="0"/>
                </a:gradFill>
              </a:rPr>
              <a:t> are portable </a:t>
            </a:r>
            <a:r>
              <a:rPr lang="en-US" sz="2400" dirty="0" err="1">
                <a:gradFill>
                  <a:gsLst>
                    <a:gs pos="2917">
                      <a:schemeClr val="tx1"/>
                    </a:gs>
                    <a:gs pos="30000">
                      <a:schemeClr val="tx1"/>
                    </a:gs>
                  </a:gsLst>
                  <a:lin ang="5400000" scaled="0"/>
                </a:gradFill>
              </a:rPr>
              <a:t>backends</a:t>
            </a:r>
            <a:r>
              <a:rPr lang="en-US" sz="2400" dirty="0">
                <a:gradFill>
                  <a:gsLst>
                    <a:gs pos="2917">
                      <a:schemeClr val="tx1"/>
                    </a:gs>
                    <a:gs pos="30000">
                      <a:schemeClr val="tx1"/>
                    </a:gs>
                  </a:gsLst>
                  <a:lin ang="5400000" scaled="0"/>
                </a:gradFill>
              </a:rPr>
              <a:t>, so they can be reused in a variety of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3838977459"/>
              </p:ext>
            </p:extLst>
          </p:nvPr>
        </p:nvGraphicFramePr>
        <p:xfrm>
          <a:off x="2847068" y="3210934"/>
          <a:ext cx="6253448" cy="2752979"/>
        </p:xfrm>
        <a:graphic>
          <a:graphicData uri="http://schemas.openxmlformats.org/drawingml/2006/table">
            <a:tbl>
              <a:tblPr firstRow="1" bandRow="1">
                <a:tableStyleId>{BC89EF96-8CEA-46FF-86C4-4CE0E7609802}</a:tableStyleId>
              </a:tblPr>
              <a:tblGrid>
                <a:gridCol w="3101404">
                  <a:extLst>
                    <a:ext uri="{9D8B030D-6E8A-4147-A177-3AD203B41FA5}">
                      <a16:colId xmlns:a16="http://schemas.microsoft.com/office/drawing/2014/main" val="842608362"/>
                    </a:ext>
                  </a:extLst>
                </a:gridCol>
                <a:gridCol w="3152044">
                  <a:extLst>
                    <a:ext uri="{9D8B030D-6E8A-4147-A177-3AD203B41FA5}">
                      <a16:colId xmlns:a16="http://schemas.microsoft.com/office/drawing/2014/main" val="3518425950"/>
                    </a:ext>
                  </a:extLst>
                </a:gridCol>
              </a:tblGrid>
              <a:tr h="370840">
                <a:tc>
                  <a:txBody>
                    <a:bodyPr/>
                    <a:lstStyle/>
                    <a:p>
                      <a:r>
                        <a:rPr lang="en-US" dirty="0"/>
                        <a:t>Available </a:t>
                      </a:r>
                      <a:r>
                        <a:rPr lang="en-US" dirty="0" err="1"/>
                        <a:t>Backends</a:t>
                      </a:r>
                      <a:endParaRPr lang="en-US" dirty="0"/>
                    </a:p>
                  </a:txBody>
                  <a:tcPr/>
                </a:tc>
                <a:tc>
                  <a:txBody>
                    <a:bodyPr/>
                    <a:lstStyle/>
                    <a:p>
                      <a:endParaRPr lang="en-US" dirty="0"/>
                    </a:p>
                  </a:txBody>
                  <a:tcPr/>
                </a:tc>
                <a:extLst>
                  <a:ext uri="{0D108BD9-81ED-4DB2-BD59-A6C34878D82A}">
                    <a16:rowId xmlns:a16="http://schemas.microsoft.com/office/drawing/2014/main" val="423828644"/>
                  </a:ext>
                </a:extLst>
              </a:tr>
              <a:tr h="370840">
                <a:tc>
                  <a:txBody>
                    <a:bodyPr/>
                    <a:lstStyle/>
                    <a:p>
                      <a:pPr marL="0" marR="0" lvl="0" indent="0" algn="l" defTabSz="914516" rtl="0" eaLnBrk="1" fontAlgn="auto" latinLnBrk="0" hangingPunct="1">
                        <a:lnSpc>
                          <a:spcPct val="100000"/>
                        </a:lnSpc>
                        <a:spcBef>
                          <a:spcPts val="0"/>
                        </a:spcBef>
                        <a:spcAft>
                          <a:spcPts val="0"/>
                        </a:spcAft>
                        <a:buClrTx/>
                        <a:buSzTx/>
                        <a:buFontTx/>
                        <a:buNone/>
                        <a:tabLst/>
                        <a:defRPr/>
                      </a:pPr>
                      <a:r>
                        <a:rPr lang="en-US" b="1" dirty="0" err="1">
                          <a:latin typeface="Consolas" panose="020B0609020204030204" pitchFamily="49" charset="0"/>
                        </a:rPr>
                        <a:t>doParallel</a:t>
                      </a:r>
                      <a:r>
                        <a:rPr lang="en-US" dirty="0">
                          <a:latin typeface="Consolas" panose="020B0609020204030204" pitchFamily="49" charset="0"/>
                        </a:rPr>
                        <a:t> | </a:t>
                      </a:r>
                      <a:r>
                        <a:rPr lang="en-US" dirty="0" err="1">
                          <a:latin typeface="Consolas" panose="020B0609020204030204" pitchFamily="49" charset="0"/>
                        </a:rPr>
                        <a:t>doMC</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doSNOW</a:t>
                      </a:r>
                      <a:endParaRPr lang="en-US" dirty="0">
                        <a:latin typeface="Consolas" panose="020B0609020204030204" pitchFamily="49" charset="0"/>
                      </a:endParaRPr>
                    </a:p>
                    <a:p>
                      <a:endParaRPr lang="en-US" dirty="0">
                        <a:latin typeface="Consolas" panose="020B0609020204030204" pitchFamily="49" charset="0"/>
                      </a:endParaRPr>
                    </a:p>
                  </a:txBody>
                  <a:tcPr/>
                </a:tc>
                <a:tc>
                  <a:txBody>
                    <a:bodyPr/>
                    <a:lstStyle/>
                    <a:p>
                      <a:r>
                        <a:rPr lang="en-US" dirty="0">
                          <a:hlinkClick r:id="rId3"/>
                        </a:rPr>
                        <a:t>CPU</a:t>
                      </a:r>
                      <a:r>
                        <a:rPr lang="en-US" baseline="0" dirty="0">
                          <a:hlinkClick r:id="rId3"/>
                        </a:rPr>
                        <a:t> threads</a:t>
                      </a:r>
                      <a:endParaRPr lang="en-US" dirty="0"/>
                    </a:p>
                  </a:txBody>
                  <a:tcPr/>
                </a:tc>
                <a:extLst>
                  <a:ext uri="{0D108BD9-81ED-4DB2-BD59-A6C34878D82A}">
                    <a16:rowId xmlns:a16="http://schemas.microsoft.com/office/drawing/2014/main" val="68301762"/>
                  </a:ext>
                </a:extLst>
              </a:tr>
              <a:tr h="370840">
                <a:tc>
                  <a:txBody>
                    <a:bodyPr/>
                    <a:lstStyle/>
                    <a:p>
                      <a:r>
                        <a:rPr lang="en-US" dirty="0" err="1">
                          <a:latin typeface="Consolas" panose="020B0609020204030204" pitchFamily="49" charset="0"/>
                        </a:rPr>
                        <a:t>doMPI</a:t>
                      </a:r>
                      <a:endParaRPr lang="en-US" dirty="0">
                        <a:latin typeface="Consolas" panose="020B0609020204030204" pitchFamily="49" charset="0"/>
                      </a:endParaRPr>
                    </a:p>
                  </a:txBody>
                  <a:tcPr/>
                </a:tc>
                <a:tc>
                  <a:txBody>
                    <a:bodyPr/>
                    <a:lstStyle/>
                    <a:p>
                      <a:r>
                        <a:rPr lang="en-US" dirty="0">
                          <a:hlinkClick r:id="rId4"/>
                        </a:rPr>
                        <a:t>MPI Ring</a:t>
                      </a:r>
                      <a:endParaRPr lang="en-US" dirty="0"/>
                    </a:p>
                  </a:txBody>
                  <a:tcPr/>
                </a:tc>
                <a:extLst>
                  <a:ext uri="{0D108BD9-81ED-4DB2-BD59-A6C34878D82A}">
                    <a16:rowId xmlns:a16="http://schemas.microsoft.com/office/drawing/2014/main" val="3316597356"/>
                  </a:ext>
                </a:extLst>
              </a:tr>
              <a:tr h="370840">
                <a:tc>
                  <a:txBody>
                    <a:bodyPr/>
                    <a:lstStyle/>
                    <a:p>
                      <a:r>
                        <a:rPr lang="en-US" dirty="0" err="1">
                          <a:latin typeface="Consolas" panose="020B0609020204030204" pitchFamily="49" charset="0"/>
                        </a:rPr>
                        <a:t>doRSR</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RxSpark</a:t>
                      </a:r>
                      <a:endParaRPr lang="en-US" dirty="0">
                        <a:latin typeface="Consolas" panose="020B0609020204030204" pitchFamily="49" charset="0"/>
                      </a:endParaRPr>
                    </a:p>
                  </a:txBody>
                  <a:tcPr/>
                </a:tc>
                <a:tc>
                  <a:txBody>
                    <a:bodyPr/>
                    <a:lstStyle/>
                    <a:p>
                      <a:r>
                        <a:rPr lang="en-US" dirty="0">
                          <a:hlinkClick r:id="rId5"/>
                        </a:rPr>
                        <a:t>Spark Cluster</a:t>
                      </a:r>
                      <a:endParaRPr lang="en-US" dirty="0"/>
                    </a:p>
                  </a:txBody>
                  <a:tcPr/>
                </a:tc>
                <a:extLst>
                  <a:ext uri="{0D108BD9-81ED-4DB2-BD59-A6C34878D82A}">
                    <a16:rowId xmlns:a16="http://schemas.microsoft.com/office/drawing/2014/main" val="753070625"/>
                  </a:ext>
                </a:extLst>
              </a:tr>
              <a:tr h="370840">
                <a:tc>
                  <a:txBody>
                    <a:bodyPr/>
                    <a:lstStyle/>
                    <a:p>
                      <a:r>
                        <a:rPr lang="en-US" dirty="0" err="1">
                          <a:latin typeface="Consolas" panose="020B0609020204030204" pitchFamily="49" charset="0"/>
                        </a:rPr>
                        <a:t>doAzureParallel</a:t>
                      </a:r>
                      <a:endParaRPr lang="en-US" dirty="0">
                        <a:latin typeface="Consolas" panose="020B0609020204030204" pitchFamily="49" charset="0"/>
                      </a:endParaRPr>
                    </a:p>
                  </a:txBody>
                  <a:tcPr/>
                </a:tc>
                <a:tc>
                  <a:txBody>
                    <a:bodyPr/>
                    <a:lstStyle/>
                    <a:p>
                      <a:r>
                        <a:rPr lang="en-US" dirty="0">
                          <a:hlinkClick r:id="rId6"/>
                        </a:rPr>
                        <a:t>Azure Batch Shipyard</a:t>
                      </a:r>
                      <a:endParaRPr lang="en-US" dirty="0"/>
                    </a:p>
                  </a:txBody>
                  <a:tcPr/>
                </a:tc>
                <a:extLst>
                  <a:ext uri="{0D108BD9-81ED-4DB2-BD59-A6C34878D82A}">
                    <a16:rowId xmlns:a16="http://schemas.microsoft.com/office/drawing/2014/main" val="3630698086"/>
                  </a:ext>
                </a:extLst>
              </a:tr>
              <a:tr h="370840">
                <a:tc>
                  <a:txBody>
                    <a:bodyPr/>
                    <a:lstStyle/>
                    <a:p>
                      <a:r>
                        <a:rPr lang="en-US" dirty="0" err="1">
                          <a:latin typeface="Consolas" panose="020B0609020204030204" pitchFamily="49" charset="0"/>
                        </a:rPr>
                        <a:t>doRedis</a:t>
                      </a:r>
                      <a:endParaRPr lang="en-US" dirty="0">
                        <a:latin typeface="Consolas" panose="020B0609020204030204" pitchFamily="49" charset="0"/>
                      </a:endParaRPr>
                    </a:p>
                  </a:txBody>
                  <a:tcPr/>
                </a:tc>
                <a:tc>
                  <a:txBody>
                    <a:bodyPr/>
                    <a:lstStyle/>
                    <a:p>
                      <a:r>
                        <a:rPr lang="en-US" dirty="0" err="1">
                          <a:hlinkClick r:id="rId7"/>
                        </a:rPr>
                        <a:t>Redis</a:t>
                      </a:r>
                      <a:r>
                        <a:rPr lang="en-US" dirty="0">
                          <a:hlinkClick r:id="rId7"/>
                        </a:rPr>
                        <a:t> Database</a:t>
                      </a:r>
                      <a:endParaRPr lang="en-US" dirty="0"/>
                    </a:p>
                  </a:txBody>
                  <a:tcPr/>
                </a:tc>
                <a:extLst>
                  <a:ext uri="{0D108BD9-81ED-4DB2-BD59-A6C34878D82A}">
                    <a16:rowId xmlns:a16="http://schemas.microsoft.com/office/drawing/2014/main" val="410497991"/>
                  </a:ext>
                </a:extLst>
              </a:tr>
            </a:tbl>
          </a:graphicData>
        </a:graphic>
      </p:graphicFrame>
    </p:spTree>
    <p:extLst>
      <p:ext uri="{BB962C8B-B14F-4D97-AF65-F5344CB8AC3E}">
        <p14:creationId xmlns:p14="http://schemas.microsoft.com/office/powerpoint/2010/main" val="12311098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a:t>
            </a:r>
          </a:p>
        </p:txBody>
      </p:sp>
      <p:sp>
        <p:nvSpPr>
          <p:cNvPr id="5" name="Text Placeholder 4"/>
          <p:cNvSpPr>
            <a:spLocks noGrp="1"/>
          </p:cNvSpPr>
          <p:nvPr>
            <p:ph type="body" sz="quarter" idx="10"/>
          </p:nvPr>
        </p:nvSpPr>
        <p:spPr>
          <a:xfrm>
            <a:off x="269239" y="1189179"/>
            <a:ext cx="11653523" cy="2638286"/>
          </a:xfrm>
        </p:spPr>
        <p:txBody>
          <a:bodyPr/>
          <a:lstStyle/>
          <a:p>
            <a:pPr marL="571500" indent="-571500">
              <a:buFont typeface="Arial" panose="020B0604020202020204" pitchFamily="34" charset="0"/>
              <a:buChar char="•"/>
            </a:pPr>
            <a:r>
              <a:rPr lang="en-US" dirty="0"/>
              <a:t>A browser (Chrome, Firefox, Edge) </a:t>
            </a:r>
            <a:r>
              <a:rPr lang="en-US" i="1" dirty="0">
                <a:solidFill>
                  <a:srgbClr val="FF0000"/>
                </a:solidFill>
              </a:rPr>
              <a:t>Not IE</a:t>
            </a:r>
            <a:endParaRPr lang="en-US" dirty="0">
              <a:solidFill>
                <a:srgbClr val="FF0000"/>
              </a:solidFill>
            </a:endParaRPr>
          </a:p>
          <a:p>
            <a:pPr marL="571500" indent="-571500">
              <a:buFont typeface="Arial" panose="020B0604020202020204" pitchFamily="34" charset="0"/>
              <a:buChar char="•"/>
            </a:pPr>
            <a:r>
              <a:rPr lang="en-US" dirty="0"/>
              <a:t>An Azure subscription</a:t>
            </a:r>
          </a:p>
          <a:p>
            <a:pPr marL="1243900" lvl="4" indent="-571500">
              <a:buFont typeface="Arial" panose="020B0604020202020204" pitchFamily="34" charset="0"/>
              <a:buChar char="•"/>
            </a:pPr>
            <a:r>
              <a:rPr lang="en-US" sz="2800" dirty="0">
                <a:latin typeface="+mj-lt"/>
              </a:rPr>
              <a:t>Free trial should be fine</a:t>
            </a:r>
          </a:p>
          <a:p>
            <a:pPr marL="1243900" lvl="4" indent="-571500">
              <a:buFont typeface="Arial" panose="020B0604020202020204" pitchFamily="34" charset="0"/>
              <a:buChar char="•"/>
            </a:pPr>
            <a:r>
              <a:rPr lang="en-US" sz="2800" dirty="0">
                <a:latin typeface="+mj-lt"/>
              </a:rPr>
              <a:t>Create a new live account here: </a:t>
            </a:r>
            <a:r>
              <a:rPr lang="en-US" sz="2800" dirty="0">
                <a:latin typeface="+mj-lt"/>
              </a:rPr>
              <a:t>https://signup.live.com</a:t>
            </a:r>
            <a:endParaRPr lang="en-US" sz="4955" dirty="0">
              <a:latin typeface="+mj-lt"/>
            </a:endParaRPr>
          </a:p>
          <a:p>
            <a:pPr marL="1243900" lvl="4" indent="-571500">
              <a:buFont typeface="Arial" panose="020B0604020202020204" pitchFamily="34" charset="0"/>
              <a:buChar char="•"/>
            </a:pPr>
            <a:endParaRPr lang="en-US" dirty="0"/>
          </a:p>
        </p:txBody>
      </p:sp>
    </p:spTree>
    <p:extLst>
      <p:ext uri="{BB962C8B-B14F-4D97-AF65-F5344CB8AC3E}">
        <p14:creationId xmlns:p14="http://schemas.microsoft.com/office/powerpoint/2010/main" val="2239356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Data Science?</a:t>
            </a:r>
          </a:p>
        </p:txBody>
      </p:sp>
      <p:pic>
        <p:nvPicPr>
          <p:cNvPr id="1026" name="Picture 2" descr="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560" y="1243813"/>
            <a:ext cx="5029200" cy="4800600"/>
          </a:xfrm>
          <a:prstGeom prst="rect">
            <a:avLst/>
          </a:prstGeom>
          <a:blipFill dpi="0" rotWithShape="1">
            <a:blip r:embed="rId4"/>
            <a:srcRect/>
            <a:tile tx="0" ty="0" sx="100000" sy="100000" flip="none" algn="tl"/>
          </a:blipFill>
          <a:effectLst>
            <a:glow rad="711200">
              <a:schemeClr val="accent1">
                <a:alpha val="40000"/>
              </a:schemeClr>
            </a:glow>
            <a:outerShdw blurRad="50800" dist="50800" dir="4860000" algn="ctr" rotWithShape="0">
              <a:srgbClr val="000000">
                <a:alpha val="3000"/>
              </a:srgbClr>
            </a:outerShdw>
          </a:effectLst>
        </p:spPr>
      </p:pic>
      <p:sp>
        <p:nvSpPr>
          <p:cNvPr id="4" name="TextBox 3"/>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Drew Conway: http://drewconway.com/zia/2013/3/26/the-data-science-venn-diagram</a:t>
            </a:r>
          </a:p>
        </p:txBody>
      </p:sp>
    </p:spTree>
    <p:extLst>
      <p:ext uri="{BB962C8B-B14F-4D97-AF65-F5344CB8AC3E}">
        <p14:creationId xmlns:p14="http://schemas.microsoft.com/office/powerpoint/2010/main" val="41759872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Don’t be Evil!</a:t>
            </a:r>
          </a:p>
        </p:txBody>
      </p:sp>
      <p:pic>
        <p:nvPicPr>
          <p:cNvPr id="2052" name="Picture 4" descr="http://joelgrus.com/wp-content/uploads/2013/06/VennDiagr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270" y="1504187"/>
            <a:ext cx="6506337" cy="45300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Joel Grus: http://joelgrus.com/2013/06/09/post-prism-data-science-venn-diagram/</a:t>
            </a:r>
          </a:p>
        </p:txBody>
      </p:sp>
    </p:spTree>
    <p:extLst>
      <p:ext uri="{BB962C8B-B14F-4D97-AF65-F5344CB8AC3E}">
        <p14:creationId xmlns:p14="http://schemas.microsoft.com/office/powerpoint/2010/main" val="7649074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Technologies</a:t>
            </a:r>
          </a:p>
        </p:txBody>
      </p:sp>
      <p:cxnSp>
        <p:nvCxnSpPr>
          <p:cNvPr id="9" name="Straight Arrow Connector 8"/>
          <p:cNvCxnSpPr/>
          <p:nvPr/>
        </p:nvCxnSpPr>
        <p:spPr>
          <a:xfrm flipH="1" flipV="1">
            <a:off x="178688"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2231"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2231"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2231"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3935491"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271212"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288810"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Microsoft ML Server</a:t>
            </a:r>
          </a:p>
        </p:txBody>
      </p:sp>
      <p:sp>
        <p:nvSpPr>
          <p:cNvPr id="24" name="TextBox 23"/>
          <p:cNvSpPr txBox="1"/>
          <p:nvPr/>
        </p:nvSpPr>
        <p:spPr>
          <a:xfrm>
            <a:off x="3803631" y="1280935"/>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CNTK</a:t>
            </a:r>
          </a:p>
        </p:txBody>
      </p:sp>
      <p:sp>
        <p:nvSpPr>
          <p:cNvPr id="25" name="TextBox 24"/>
          <p:cNvSpPr txBox="1"/>
          <p:nvPr/>
        </p:nvSpPr>
        <p:spPr>
          <a:xfrm>
            <a:off x="2762013" y="5607884"/>
            <a:ext cx="2083236" cy="544765"/>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rgbClr val="FF0000"/>
                </a:solidFill>
                <a:latin typeface="+mj-lt"/>
              </a:rPr>
              <a:t>doAzureParallel</a:t>
            </a:r>
            <a:endParaRPr lang="en-US" i="1" dirty="0">
              <a:solidFill>
                <a:srgbClr val="FF0000"/>
              </a:solidFill>
              <a:latin typeface="+mj-lt"/>
            </a:endParaRPr>
          </a:p>
        </p:txBody>
      </p:sp>
      <p:sp>
        <p:nvSpPr>
          <p:cNvPr id="26" name="TextBox 25"/>
          <p:cNvSpPr txBox="1"/>
          <p:nvPr/>
        </p:nvSpPr>
        <p:spPr>
          <a:xfrm>
            <a:off x="1090110" y="4662013"/>
            <a:ext cx="240102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Azure Stream Analytics</a:t>
            </a:r>
          </a:p>
        </p:txBody>
      </p:sp>
      <p:sp>
        <p:nvSpPr>
          <p:cNvPr id="27" name="TextBox 26"/>
          <p:cNvSpPr txBox="1"/>
          <p:nvPr/>
        </p:nvSpPr>
        <p:spPr>
          <a:xfrm>
            <a:off x="132423" y="16416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Hadoop/HDInsight</a:t>
            </a:r>
          </a:p>
        </p:txBody>
      </p:sp>
      <p:sp>
        <p:nvSpPr>
          <p:cNvPr id="29" name="TextBox 28"/>
          <p:cNvSpPr txBox="1"/>
          <p:nvPr/>
        </p:nvSpPr>
        <p:spPr>
          <a:xfrm>
            <a:off x="1497093"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Spark ML</a:t>
            </a:r>
          </a:p>
        </p:txBody>
      </p:sp>
      <p:sp>
        <p:nvSpPr>
          <p:cNvPr id="30" name="TextBox 29"/>
          <p:cNvSpPr txBox="1"/>
          <p:nvPr/>
        </p:nvSpPr>
        <p:spPr>
          <a:xfrm>
            <a:off x="161633" y="2736641"/>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Spark SQL</a:t>
            </a:r>
          </a:p>
        </p:txBody>
      </p:sp>
      <p:sp>
        <p:nvSpPr>
          <p:cNvPr id="31" name="TextBox 30"/>
          <p:cNvSpPr txBox="1"/>
          <p:nvPr/>
        </p:nvSpPr>
        <p:spPr>
          <a:xfrm>
            <a:off x="1989472" y="1258192"/>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3">
                    <a:lumMod val="60000"/>
                    <a:lumOff val="40000"/>
                  </a:schemeClr>
                </a:solidFill>
                <a:latin typeface="+mj-lt"/>
              </a:rPr>
              <a:t>ADLA</a:t>
            </a:r>
          </a:p>
        </p:txBody>
      </p:sp>
      <p:sp>
        <p:nvSpPr>
          <p:cNvPr id="33" name="TextBox 32"/>
          <p:cNvSpPr txBox="1"/>
          <p:nvPr/>
        </p:nvSpPr>
        <p:spPr>
          <a:xfrm>
            <a:off x="178688" y="2165085"/>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SQL DW</a:t>
            </a:r>
          </a:p>
        </p:txBody>
      </p:sp>
      <p:sp>
        <p:nvSpPr>
          <p:cNvPr id="34" name="TextBox 33"/>
          <p:cNvSpPr txBox="1"/>
          <p:nvPr/>
        </p:nvSpPr>
        <p:spPr>
          <a:xfrm>
            <a:off x="2762013" y="3965441"/>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Stan</a:t>
            </a:r>
          </a:p>
        </p:txBody>
      </p:sp>
      <p:sp>
        <p:nvSpPr>
          <p:cNvPr id="35" name="TextBox 34"/>
          <p:cNvSpPr txBox="1"/>
          <p:nvPr/>
        </p:nvSpPr>
        <p:spPr>
          <a:xfrm>
            <a:off x="2078861" y="358222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Infer.NET</a:t>
            </a:r>
          </a:p>
        </p:txBody>
      </p:sp>
      <p:sp>
        <p:nvSpPr>
          <p:cNvPr id="36" name="TextBox 35"/>
          <p:cNvSpPr txBox="1"/>
          <p:nvPr/>
        </p:nvSpPr>
        <p:spPr>
          <a:xfrm>
            <a:off x="3095696" y="2618287"/>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chemeClr val="accent3">
                    <a:lumMod val="60000"/>
                    <a:lumOff val="40000"/>
                  </a:schemeClr>
                </a:solidFill>
                <a:latin typeface="+mj-lt"/>
              </a:rPr>
              <a:t>XGBoost</a:t>
            </a:r>
            <a:r>
              <a:rPr lang="en-US" i="1" dirty="0">
                <a:solidFill>
                  <a:schemeClr val="accent3">
                    <a:lumMod val="60000"/>
                    <a:lumOff val="40000"/>
                  </a:schemeClr>
                </a:solidFill>
                <a:latin typeface="+mj-lt"/>
              </a:rPr>
              <a:t> / </a:t>
            </a:r>
            <a:r>
              <a:rPr lang="en-US" i="1" dirty="0" err="1">
                <a:solidFill>
                  <a:schemeClr val="accent3">
                    <a:lumMod val="60000"/>
                    <a:lumOff val="40000"/>
                  </a:schemeClr>
                </a:solidFill>
                <a:latin typeface="+mj-lt"/>
              </a:rPr>
              <a:t>LightGBM</a:t>
            </a:r>
            <a:endParaRPr lang="en-US" i="1" dirty="0">
              <a:solidFill>
                <a:schemeClr val="accent3">
                  <a:lumMod val="60000"/>
                  <a:lumOff val="40000"/>
                </a:schemeClr>
              </a:solidFill>
              <a:latin typeface="+mj-lt"/>
            </a:endParaRPr>
          </a:p>
        </p:txBody>
      </p:sp>
      <p:sp>
        <p:nvSpPr>
          <p:cNvPr id="55" name="TextBox 54"/>
          <p:cNvSpPr txBox="1"/>
          <p:nvPr/>
        </p:nvSpPr>
        <p:spPr>
          <a:xfrm>
            <a:off x="1370782" y="5168886"/>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Cognitive Services / ML APIs</a:t>
            </a:r>
          </a:p>
        </p:txBody>
      </p:sp>
      <p:sp>
        <p:nvSpPr>
          <p:cNvPr id="4" name="TextBox 3"/>
          <p:cNvSpPr txBox="1"/>
          <p:nvPr/>
        </p:nvSpPr>
        <p:spPr>
          <a:xfrm>
            <a:off x="6157483" y="1280935"/>
            <a:ext cx="5330574"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Scalability is a continuous spectrum of at least three dimensions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5" name="TextBox 4"/>
          <p:cNvSpPr txBox="1"/>
          <p:nvPr/>
        </p:nvSpPr>
        <p:spPr>
          <a:xfrm>
            <a:off x="6262777" y="2122101"/>
            <a:ext cx="5391510"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Scaling up to large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Cheap/commodity hardware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Fast readers / high throughput</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Portability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6" name="TextBox 5"/>
          <p:cNvSpPr txBox="1"/>
          <p:nvPr/>
        </p:nvSpPr>
        <p:spPr>
          <a:xfrm>
            <a:off x="6262777" y="3911331"/>
            <a:ext cx="5225280"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Scaling up to large models</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Parallelization – CPU </a:t>
            </a:r>
            <a:r>
              <a:rPr lang="en-US" sz="2400" dirty="0" err="1">
                <a:solidFill>
                  <a:srgbClr val="FFC000"/>
                </a:solidFill>
                <a:latin typeface="+mj-lt"/>
              </a:rPr>
              <a:t>plateu</a:t>
            </a:r>
            <a:endParaRPr lang="en-US" sz="2400" dirty="0">
              <a:solidFill>
                <a:srgbClr val="FFC000"/>
              </a:solidFill>
              <a:latin typeface="+mj-lt"/>
            </a:endParaRP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7" name="TextBox 6"/>
          <p:cNvSpPr txBox="1"/>
          <p:nvPr/>
        </p:nvSpPr>
        <p:spPr>
          <a:xfrm>
            <a:off x="6357668" y="5128275"/>
            <a:ext cx="513038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Scaling up to many models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scoring</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Compiled architectures</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455686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55" grpId="0"/>
      <p:bldP spid="4" grpId="0"/>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Use Cases</a:t>
            </a:r>
          </a:p>
        </p:txBody>
      </p:sp>
      <p:cxnSp>
        <p:nvCxnSpPr>
          <p:cNvPr id="9" name="Straight Arrow Connector 8"/>
          <p:cNvCxnSpPr/>
          <p:nvPr/>
        </p:nvCxnSpPr>
        <p:spPr>
          <a:xfrm flipH="1" flipV="1">
            <a:off x="281473"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5016"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25016"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5016"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4038276"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373997"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391595"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Anomaly Detection</a:t>
            </a:r>
          </a:p>
        </p:txBody>
      </p:sp>
      <p:sp>
        <p:nvSpPr>
          <p:cNvPr id="24" name="TextBox 23"/>
          <p:cNvSpPr txBox="1"/>
          <p:nvPr/>
        </p:nvSpPr>
        <p:spPr>
          <a:xfrm>
            <a:off x="3906416" y="1280935"/>
            <a:ext cx="235385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Robotics/Reinforcement Learning</a:t>
            </a:r>
          </a:p>
        </p:txBody>
      </p:sp>
      <p:sp>
        <p:nvSpPr>
          <p:cNvPr id="25" name="TextBox 24"/>
          <p:cNvSpPr txBox="1"/>
          <p:nvPr/>
        </p:nvSpPr>
        <p:spPr>
          <a:xfrm>
            <a:off x="2995707" y="4792281"/>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Speech / Translation</a:t>
            </a:r>
          </a:p>
        </p:txBody>
      </p:sp>
      <p:sp>
        <p:nvSpPr>
          <p:cNvPr id="26" name="TextBox 25"/>
          <p:cNvSpPr txBox="1"/>
          <p:nvPr/>
        </p:nvSpPr>
        <p:spPr>
          <a:xfrm>
            <a:off x="1217027" y="4765490"/>
            <a:ext cx="240102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solidFill>
                  <a:srgbClr val="FF0000"/>
                </a:solidFill>
                <a:latin typeface="+mj-lt"/>
              </a:rPr>
              <a:t>IoT</a:t>
            </a:r>
            <a:endParaRPr lang="en-US" dirty="0">
              <a:solidFill>
                <a:srgbClr val="FF0000"/>
              </a:solidFill>
              <a:latin typeface="+mj-lt"/>
            </a:endParaRPr>
          </a:p>
        </p:txBody>
      </p:sp>
      <p:sp>
        <p:nvSpPr>
          <p:cNvPr id="27" name="TextBox 26"/>
          <p:cNvSpPr txBox="1"/>
          <p:nvPr/>
        </p:nvSpPr>
        <p:spPr>
          <a:xfrm>
            <a:off x="251507" y="36152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OLTP/OLAP</a:t>
            </a:r>
          </a:p>
        </p:txBody>
      </p:sp>
      <p:sp>
        <p:nvSpPr>
          <p:cNvPr id="29" name="TextBox 28"/>
          <p:cNvSpPr txBox="1"/>
          <p:nvPr/>
        </p:nvSpPr>
        <p:spPr>
          <a:xfrm>
            <a:off x="1599878"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Classification</a:t>
            </a:r>
          </a:p>
        </p:txBody>
      </p:sp>
      <p:sp>
        <p:nvSpPr>
          <p:cNvPr id="30" name="TextBox 29"/>
          <p:cNvSpPr txBox="1"/>
          <p:nvPr/>
        </p:nvSpPr>
        <p:spPr>
          <a:xfrm>
            <a:off x="245414" y="1601202"/>
            <a:ext cx="1635324"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Interactive Querying</a:t>
            </a:r>
          </a:p>
        </p:txBody>
      </p:sp>
      <p:sp>
        <p:nvSpPr>
          <p:cNvPr id="31" name="TextBox 30"/>
          <p:cNvSpPr txBox="1"/>
          <p:nvPr/>
        </p:nvSpPr>
        <p:spPr>
          <a:xfrm>
            <a:off x="2931772" y="1236887"/>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Vision</a:t>
            </a:r>
          </a:p>
        </p:txBody>
      </p:sp>
      <p:sp>
        <p:nvSpPr>
          <p:cNvPr id="33" name="TextBox 32"/>
          <p:cNvSpPr txBox="1"/>
          <p:nvPr/>
        </p:nvSpPr>
        <p:spPr>
          <a:xfrm>
            <a:off x="490751" y="2279841"/>
            <a:ext cx="1900844"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0070C0"/>
                </a:solidFill>
                <a:latin typeface="+mj-lt"/>
              </a:rPr>
              <a:t>BI Dashboards</a:t>
            </a:r>
            <a:endParaRPr lang="en-US" dirty="0">
              <a:solidFill>
                <a:srgbClr val="0070C0"/>
              </a:solidFill>
              <a:latin typeface="+mj-lt"/>
            </a:endParaRPr>
          </a:p>
        </p:txBody>
      </p:sp>
      <p:sp>
        <p:nvSpPr>
          <p:cNvPr id="34" name="TextBox 33"/>
          <p:cNvSpPr txBox="1"/>
          <p:nvPr/>
        </p:nvSpPr>
        <p:spPr>
          <a:xfrm>
            <a:off x="1913822" y="391723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Forecasting</a:t>
            </a:r>
          </a:p>
        </p:txBody>
      </p:sp>
      <p:sp>
        <p:nvSpPr>
          <p:cNvPr id="35" name="TextBox 34"/>
          <p:cNvSpPr txBox="1"/>
          <p:nvPr/>
        </p:nvSpPr>
        <p:spPr>
          <a:xfrm>
            <a:off x="3213394" y="3512342"/>
            <a:ext cx="1935878"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Hierarchical Modeling</a:t>
            </a:r>
          </a:p>
        </p:txBody>
      </p:sp>
      <p:sp>
        <p:nvSpPr>
          <p:cNvPr id="36" name="TextBox 35"/>
          <p:cNvSpPr txBox="1"/>
          <p:nvPr/>
        </p:nvSpPr>
        <p:spPr>
          <a:xfrm>
            <a:off x="3451681" y="2756722"/>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Recommender Systems</a:t>
            </a:r>
          </a:p>
        </p:txBody>
      </p:sp>
      <p:sp>
        <p:nvSpPr>
          <p:cNvPr id="28" name="TextBox 27"/>
          <p:cNvSpPr txBox="1"/>
          <p:nvPr/>
        </p:nvSpPr>
        <p:spPr>
          <a:xfrm>
            <a:off x="1703381" y="5259762"/>
            <a:ext cx="2401026" cy="871008"/>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Real-Time</a:t>
            </a:r>
          </a:p>
          <a:p>
            <a:pPr>
              <a:lnSpc>
                <a:spcPct val="90000"/>
              </a:lnSpc>
              <a:spcAft>
                <a:spcPts val="600"/>
              </a:spcAft>
            </a:pPr>
            <a:r>
              <a:rPr lang="en-US" i="1" dirty="0">
                <a:solidFill>
                  <a:srgbClr val="FF0000"/>
                </a:solidFill>
                <a:latin typeface="+mj-lt"/>
              </a:rPr>
              <a:t>Querying</a:t>
            </a:r>
          </a:p>
        </p:txBody>
      </p:sp>
      <p:sp>
        <p:nvSpPr>
          <p:cNvPr id="32" name="TextBox 31"/>
          <p:cNvSpPr txBox="1"/>
          <p:nvPr/>
        </p:nvSpPr>
        <p:spPr>
          <a:xfrm>
            <a:off x="3707224" y="1985595"/>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Natural Language Processing</a:t>
            </a:r>
          </a:p>
        </p:txBody>
      </p:sp>
      <p:sp>
        <p:nvSpPr>
          <p:cNvPr id="2" name="TextBox 1"/>
          <p:cNvSpPr txBox="1"/>
          <p:nvPr/>
        </p:nvSpPr>
        <p:spPr>
          <a:xfrm>
            <a:off x="6164473" y="1148370"/>
            <a:ext cx="5333260" cy="25206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Scalability means and requires different things depending on the use case</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p:txBody>
      </p:sp>
      <p:sp>
        <p:nvSpPr>
          <p:cNvPr id="4" name="TextBox 3"/>
          <p:cNvSpPr txBox="1"/>
          <p:nvPr/>
        </p:nvSpPr>
        <p:spPr>
          <a:xfrm>
            <a:off x="6170986" y="2200172"/>
            <a:ext cx="539401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Enterprise Reporting with Big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Fault tolerance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Replicability</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Data Compliance/Security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5" name="TextBox 4"/>
          <p:cNvSpPr txBox="1"/>
          <p:nvPr/>
        </p:nvSpPr>
        <p:spPr>
          <a:xfrm>
            <a:off x="6119610" y="3816054"/>
            <a:ext cx="5304737"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Natural Language Translation</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Low Latency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Efficient linear algebra libraries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TextBox 5"/>
          <p:cNvSpPr txBox="1"/>
          <p:nvPr/>
        </p:nvSpPr>
        <p:spPr>
          <a:xfrm>
            <a:off x="6164473" y="5432299"/>
            <a:ext cx="5253361"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Self-driving cars / mobile assistants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Compressed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Little/no latency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37" name="TextBox 36"/>
          <p:cNvSpPr txBox="1"/>
          <p:nvPr/>
        </p:nvSpPr>
        <p:spPr>
          <a:xfrm>
            <a:off x="700462" y="2778062"/>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0070C0"/>
                </a:solidFill>
                <a:latin typeface="+mj-lt"/>
              </a:rPr>
              <a:t>Search</a:t>
            </a:r>
            <a:endParaRPr lang="en-US" dirty="0">
              <a:solidFill>
                <a:srgbClr val="0070C0"/>
              </a:solidFill>
              <a:latin typeface="+mj-lt"/>
            </a:endParaRPr>
          </a:p>
        </p:txBody>
      </p:sp>
    </p:spTree>
    <p:extLst>
      <p:ext uri="{BB962C8B-B14F-4D97-AF65-F5344CB8AC3E}">
        <p14:creationId xmlns:p14="http://schemas.microsoft.com/office/powerpoint/2010/main" val="61204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28" grpId="0"/>
      <p:bldP spid="32" grpId="0"/>
      <p:bldP spid="2" grpId="0"/>
      <p:bldP spid="4" grpId="0"/>
      <p:bldP spid="5" grpId="0"/>
      <p:bldP spid="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8"/>
            <a:ext cx="11653523" cy="5407187"/>
          </a:xfrm>
        </p:spPr>
        <p:txBody>
          <a:bodyPr/>
          <a:lstStyle/>
          <a:p>
            <a:pPr marL="0" indent="0">
              <a:buNone/>
            </a:pPr>
            <a:r>
              <a:rPr lang="en-US" dirty="0"/>
              <a:t>Open-source programming language for statistical computing</a:t>
            </a:r>
          </a:p>
          <a:p>
            <a:pPr lvl="2"/>
            <a:endParaRPr lang="en-US" dirty="0"/>
          </a:p>
          <a:p>
            <a:r>
              <a:rPr lang="en-US" dirty="0">
                <a:solidFill>
                  <a:schemeClr val="accent1">
                    <a:lumMod val="40000"/>
                    <a:lumOff val="60000"/>
                  </a:schemeClr>
                </a:solidFill>
              </a:rPr>
              <a:t>Free (cran.r-project.org)</a:t>
            </a:r>
          </a:p>
          <a:p>
            <a:r>
              <a:rPr lang="en-US" dirty="0">
                <a:solidFill>
                  <a:schemeClr val="accent1">
                    <a:lumMod val="40000"/>
                    <a:lumOff val="60000"/>
                  </a:schemeClr>
                </a:solidFill>
              </a:rPr>
              <a:t>Highly extensible</a:t>
            </a:r>
          </a:p>
          <a:p>
            <a:r>
              <a:rPr lang="en-US" dirty="0">
                <a:solidFill>
                  <a:schemeClr val="accent1">
                    <a:lumMod val="40000"/>
                    <a:lumOff val="60000"/>
                  </a:schemeClr>
                </a:solidFill>
              </a:rPr>
              <a:t>Focused on statistics and machine learning</a:t>
            </a:r>
          </a:p>
          <a:p>
            <a:r>
              <a:rPr lang="en-US" dirty="0">
                <a:solidFill>
                  <a:schemeClr val="accent1">
                    <a:lumMod val="40000"/>
                    <a:lumOff val="60000"/>
                  </a:schemeClr>
                </a:solidFill>
              </a:rPr>
              <a:t>Transparent and reproducible</a:t>
            </a:r>
          </a:p>
          <a:p>
            <a:pPr lvl="2"/>
            <a:endParaRPr lang="en-US" dirty="0"/>
          </a:p>
          <a:p>
            <a:r>
              <a:rPr lang="en-US" dirty="0">
                <a:solidFill>
                  <a:schemeClr val="accent2">
                    <a:lumMod val="40000"/>
                    <a:lumOff val="60000"/>
                  </a:schemeClr>
                </a:solidFill>
              </a:rPr>
              <a:t>Single-threaded</a:t>
            </a:r>
          </a:p>
          <a:p>
            <a:r>
              <a:rPr lang="en-US" dirty="0">
                <a:solidFill>
                  <a:schemeClr val="accent2">
                    <a:lumMod val="40000"/>
                    <a:lumOff val="60000"/>
                  </a:schemeClr>
                </a:solidFill>
              </a:rPr>
              <a:t>Data stored in memory</a:t>
            </a:r>
          </a:p>
        </p:txBody>
      </p:sp>
      <p:sp>
        <p:nvSpPr>
          <p:cNvPr id="2" name="Title 1"/>
          <p:cNvSpPr>
            <a:spLocks noGrp="1"/>
          </p:cNvSpPr>
          <p:nvPr>
            <p:ph type="title"/>
          </p:nvPr>
        </p:nvSpPr>
        <p:spPr/>
        <p:txBody>
          <a:bodyPr/>
          <a:lstStyle/>
          <a:p>
            <a:r>
              <a:rPr lang="en-US" dirty="0"/>
              <a:t>What is R?</a:t>
            </a:r>
          </a:p>
        </p:txBody>
      </p:sp>
    </p:spTree>
    <p:extLst>
      <p:ext uri="{BB962C8B-B14F-4D97-AF65-F5344CB8AC3E}">
        <p14:creationId xmlns:p14="http://schemas.microsoft.com/office/powerpoint/2010/main" val="235488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5927658" y="1348732"/>
            <a:ext cx="5876328" cy="5405613"/>
            <a:chOff x="127656" y="1094998"/>
            <a:chExt cx="5877160" cy="54063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56" y="2247029"/>
              <a:ext cx="5877160" cy="3566121"/>
            </a:xfrm>
            <a:prstGeom prst="rect">
              <a:avLst/>
            </a:prstGeom>
          </p:spPr>
        </p:pic>
        <p:sp>
          <p:nvSpPr>
            <p:cNvPr id="15" name="TextBox 14"/>
            <p:cNvSpPr txBox="1"/>
            <p:nvPr/>
          </p:nvSpPr>
          <p:spPr>
            <a:xfrm>
              <a:off x="2926434" y="1851360"/>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2015</a:t>
              </a:r>
            </a:p>
          </p:txBody>
        </p:sp>
        <p:sp>
          <p:nvSpPr>
            <p:cNvPr id="19" name="TextBox 18"/>
            <p:cNvSpPr txBox="1"/>
            <p:nvPr/>
          </p:nvSpPr>
          <p:spPr>
            <a:xfrm>
              <a:off x="4728611" y="1876641"/>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2014</a:t>
              </a:r>
            </a:p>
          </p:txBody>
        </p:sp>
        <p:sp>
          <p:nvSpPr>
            <p:cNvPr id="20" name="TextBox 19"/>
            <p:cNvSpPr txBox="1"/>
            <p:nvPr/>
          </p:nvSpPr>
          <p:spPr>
            <a:xfrm>
              <a:off x="1242498" y="5873462"/>
              <a:ext cx="4094294" cy="627916"/>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gradFill>
                    <a:gsLst>
                      <a:gs pos="2917">
                        <a:schemeClr val="tx1"/>
                      </a:gs>
                      <a:gs pos="30000">
                        <a:schemeClr val="tx1"/>
                      </a:gs>
                    </a:gsLst>
                    <a:lin ang="5400000" scaled="0"/>
                  </a:gradFill>
                </a:rPr>
                <a:t>IEEE Spectrum 2014 – 2016 </a:t>
              </a:r>
            </a:p>
          </p:txBody>
        </p:sp>
        <p:sp>
          <p:nvSpPr>
            <p:cNvPr id="21" name="TextBox 20"/>
            <p:cNvSpPr txBox="1"/>
            <p:nvPr/>
          </p:nvSpPr>
          <p:spPr>
            <a:xfrm>
              <a:off x="884833" y="1094998"/>
              <a:ext cx="4362804" cy="911076"/>
            </a:xfrm>
            <a:prstGeom prst="rect">
              <a:avLst/>
            </a:prstGeom>
            <a:noFill/>
          </p:spPr>
          <p:txBody>
            <a:bodyPr wrap="none" lIns="182854" tIns="146284" rIns="182854" bIns="146284" rtlCol="0">
              <a:spAutoFit/>
            </a:bodyPr>
            <a:lstStyle/>
            <a:p>
              <a:pPr algn="ctr" defTabSz="896386"/>
              <a:r>
                <a:rPr lang="en-US" sz="2400" b="1" kern="0" dirty="0"/>
                <a:t>Language Popularity</a:t>
              </a:r>
            </a:p>
            <a:p>
              <a:pPr algn="ctr" defTabSz="896386"/>
              <a:r>
                <a:rPr lang="en-US" sz="1600" kern="0" dirty="0"/>
                <a:t>IEEE Spectrum Top Programming Languages</a:t>
              </a:r>
            </a:p>
          </p:txBody>
        </p:sp>
      </p:grpSp>
      <p:sp>
        <p:nvSpPr>
          <p:cNvPr id="3" name="Title 2"/>
          <p:cNvSpPr>
            <a:spLocks noGrp="1"/>
          </p:cNvSpPr>
          <p:nvPr>
            <p:ph type="title"/>
          </p:nvPr>
        </p:nvSpPr>
        <p:spPr/>
        <p:txBody>
          <a:bodyPr/>
          <a:lstStyle/>
          <a:p>
            <a:r>
              <a:rPr lang="en-US" dirty="0"/>
              <a:t>R’s popularity is growing rapidly</a:t>
            </a:r>
          </a:p>
        </p:txBody>
      </p:sp>
      <p:pic>
        <p:nvPicPr>
          <p:cNvPr id="6" name="Picture 5" hidden="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02" y="2485696"/>
            <a:ext cx="4596243" cy="3306444"/>
          </a:xfrm>
          <a:prstGeom prst="rect">
            <a:avLst/>
          </a:prstGeom>
        </p:spPr>
      </p:pic>
      <p:sp>
        <p:nvSpPr>
          <p:cNvPr id="7" name="TextBox 6"/>
          <p:cNvSpPr txBox="1"/>
          <p:nvPr/>
        </p:nvSpPr>
        <p:spPr>
          <a:xfrm>
            <a:off x="1026142" y="1519717"/>
            <a:ext cx="3903870" cy="706039"/>
          </a:xfrm>
          <a:prstGeom prst="rect">
            <a:avLst/>
          </a:prstGeom>
          <a:noFill/>
        </p:spPr>
        <p:txBody>
          <a:bodyPr wrap="square" rtlCol="0">
            <a:spAutoFit/>
          </a:bodyPr>
          <a:lstStyle/>
          <a:p>
            <a:pPr algn="ctr" defTabSz="896386"/>
            <a:r>
              <a:rPr lang="en-US" sz="2400" b="1" kern="0" dirty="0"/>
              <a:t>R Usage Growth</a:t>
            </a:r>
          </a:p>
          <a:p>
            <a:pPr algn="ctr" defTabSz="896386"/>
            <a:r>
              <a:rPr lang="en-US" sz="1600" kern="0" dirty="0"/>
              <a:t>Rexer Data Miner Survey, 2007-2013</a:t>
            </a:r>
          </a:p>
        </p:txBody>
      </p:sp>
      <p:sp>
        <p:nvSpPr>
          <p:cNvPr id="16" name="TextBox 15"/>
          <p:cNvSpPr txBox="1"/>
          <p:nvPr/>
        </p:nvSpPr>
        <p:spPr>
          <a:xfrm>
            <a:off x="1026140" y="6213830"/>
            <a:ext cx="3515301" cy="459819"/>
          </a:xfrm>
          <a:prstGeom prst="rect">
            <a:avLst/>
          </a:prstGeom>
          <a:noFill/>
        </p:spPr>
        <p:txBody>
          <a:bodyPr wrap="none" rtlCol="0">
            <a:spAutoFit/>
          </a:bodyPr>
          <a:lstStyle/>
          <a:p>
            <a:pPr defTabSz="896386"/>
            <a:r>
              <a:rPr lang="en-US" sz="2400" kern="0" dirty="0">
                <a:solidFill>
                  <a:schemeClr val="bg2"/>
                </a:solidFill>
                <a:hlinkClick r:id="rId6"/>
              </a:rPr>
              <a:t>Rexer Data Miner Survey</a:t>
            </a:r>
            <a:endParaRPr lang="en-US" sz="2400" kern="0" dirty="0">
              <a:solidFill>
                <a:schemeClr val="bg2"/>
              </a:solidFill>
            </a:endParaRPr>
          </a:p>
        </p:txBody>
      </p:sp>
      <p:sp>
        <p:nvSpPr>
          <p:cNvPr id="10" name="Oval 9"/>
          <p:cNvSpPr/>
          <p:nvPr/>
        </p:nvSpPr>
        <p:spPr>
          <a:xfrm>
            <a:off x="8432395" y="4341954"/>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cxnSp>
        <p:nvCxnSpPr>
          <p:cNvPr id="13" name="Straight Arrow Connector 12"/>
          <p:cNvCxnSpPr>
            <a:stCxn id="22" idx="1"/>
            <a:endCxn id="10" idx="6"/>
          </p:cNvCxnSpPr>
          <p:nvPr/>
        </p:nvCxnSpPr>
        <p:spPr>
          <a:xfrm flipH="1" flipV="1">
            <a:off x="9040023" y="4493765"/>
            <a:ext cx="1232633" cy="758001"/>
          </a:xfrm>
          <a:prstGeom prst="straightConnector1">
            <a:avLst/>
          </a:prstGeom>
          <a:ln w="5715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183673" y="5207300"/>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grpSp>
        <p:nvGrpSpPr>
          <p:cNvPr id="39" name="Group 38"/>
          <p:cNvGrpSpPr/>
          <p:nvPr/>
        </p:nvGrpSpPr>
        <p:grpSpPr>
          <a:xfrm>
            <a:off x="565110" y="2668162"/>
            <a:ext cx="4284226" cy="2997998"/>
            <a:chOff x="576439" y="2721166"/>
            <a:chExt cx="4370134" cy="3058114"/>
          </a:xfrm>
        </p:grpSpPr>
        <p:sp>
          <p:nvSpPr>
            <p:cNvPr id="2" name="Oval 1"/>
            <p:cNvSpPr/>
            <p:nvPr/>
          </p:nvSpPr>
          <p:spPr bwMode="auto">
            <a:xfrm>
              <a:off x="1174866" y="454429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722634" y="40847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2286910" y="396134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2856730" y="3817647"/>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4493893" y="288108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3389570" y="3668018"/>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1722634" y="5166815"/>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2264106"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2814945"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398945" y="4905327"/>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493893" y="450252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1291243" y="3020291"/>
              <a:ext cx="3380509" cy="1634836"/>
            </a:xfrm>
            <a:custGeom>
              <a:avLst/>
              <a:gdLst>
                <a:gd name="connsiteX0" fmla="*/ 0 w 3358342"/>
                <a:gd name="connsiteY0" fmla="*/ 1684713 h 1684713"/>
                <a:gd name="connsiteX1" fmla="*/ 543098 w 3358342"/>
                <a:gd name="connsiteY1" fmla="*/ 1208116 h 1684713"/>
                <a:gd name="connsiteX2" fmla="*/ 1136073 w 3358342"/>
                <a:gd name="connsiteY2" fmla="*/ 1119447 h 1684713"/>
                <a:gd name="connsiteX3" fmla="*/ 1695796 w 3358342"/>
                <a:gd name="connsiteY3" fmla="*/ 953193 h 1684713"/>
                <a:gd name="connsiteX4" fmla="*/ 2233353 w 3358342"/>
                <a:gd name="connsiteY4" fmla="*/ 825731 h 1684713"/>
                <a:gd name="connsiteX5" fmla="*/ 3358342 w 3358342"/>
                <a:gd name="connsiteY5" fmla="*/ 0 h 1684713"/>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509" h="1634836">
                  <a:moveTo>
                    <a:pt x="0" y="1634836"/>
                  </a:moveTo>
                  <a:cubicBezTo>
                    <a:pt x="221673" y="1503680"/>
                    <a:pt x="376843" y="1350356"/>
                    <a:pt x="565265" y="1208116"/>
                  </a:cubicBezTo>
                  <a:lnTo>
                    <a:pt x="1158240" y="1119447"/>
                  </a:lnTo>
                  <a:lnTo>
                    <a:pt x="1717963" y="953193"/>
                  </a:lnTo>
                  <a:lnTo>
                    <a:pt x="2255520" y="825731"/>
                  </a:lnTo>
                  <a:lnTo>
                    <a:pt x="3380509" y="0"/>
                  </a:lnTo>
                </a:path>
              </a:pathLst>
            </a:cu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5" name="Freeform 4"/>
            <p:cNvSpPr/>
            <p:nvPr/>
          </p:nvSpPr>
          <p:spPr bwMode="auto">
            <a:xfrm>
              <a:off x="1862051" y="4616335"/>
              <a:ext cx="2826327" cy="692727"/>
            </a:xfrm>
            <a:custGeom>
              <a:avLst/>
              <a:gdLst>
                <a:gd name="connsiteX0" fmla="*/ 0 w 2826327"/>
                <a:gd name="connsiteY0" fmla="*/ 692727 h 692727"/>
                <a:gd name="connsiteX1" fmla="*/ 565265 w 2826327"/>
                <a:gd name="connsiteY1" fmla="*/ 587432 h 692727"/>
                <a:gd name="connsiteX2" fmla="*/ 1124989 w 2826327"/>
                <a:gd name="connsiteY2" fmla="*/ 570807 h 692727"/>
                <a:gd name="connsiteX3" fmla="*/ 1701338 w 2826327"/>
                <a:gd name="connsiteY3" fmla="*/ 426720 h 692727"/>
                <a:gd name="connsiteX4" fmla="*/ 2826327 w 2826327"/>
                <a:gd name="connsiteY4" fmla="*/ 0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692727">
                  <a:moveTo>
                    <a:pt x="0" y="692727"/>
                  </a:moveTo>
                  <a:lnTo>
                    <a:pt x="565265" y="587432"/>
                  </a:lnTo>
                  <a:lnTo>
                    <a:pt x="1124989" y="570807"/>
                  </a:lnTo>
                  <a:lnTo>
                    <a:pt x="1701338" y="426720"/>
                  </a:lnTo>
                  <a:lnTo>
                    <a:pt x="2826327" y="0"/>
                  </a:lnTo>
                </a:path>
              </a:pathLst>
            </a:cu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8" name="TextBox 7"/>
            <p:cNvSpPr txBox="1"/>
            <p:nvPr/>
          </p:nvSpPr>
          <p:spPr>
            <a:xfrm>
              <a:off x="1132133" y="5585381"/>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2007</a:t>
              </a:r>
            </a:p>
          </p:txBody>
        </p:sp>
        <p:sp>
          <p:nvSpPr>
            <p:cNvPr id="31" name="TextBox 30"/>
            <p:cNvSpPr txBox="1"/>
            <p:nvPr/>
          </p:nvSpPr>
          <p:spPr>
            <a:xfrm>
              <a:off x="1679901"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2008</a:t>
              </a:r>
            </a:p>
          </p:txBody>
        </p:sp>
        <p:sp>
          <p:nvSpPr>
            <p:cNvPr id="32" name="TextBox 31"/>
            <p:cNvSpPr txBox="1"/>
            <p:nvPr/>
          </p:nvSpPr>
          <p:spPr>
            <a:xfrm>
              <a:off x="2221374"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2009</a:t>
              </a:r>
            </a:p>
          </p:txBody>
        </p:sp>
        <p:sp>
          <p:nvSpPr>
            <p:cNvPr id="33" name="TextBox 32"/>
            <p:cNvSpPr txBox="1"/>
            <p:nvPr/>
          </p:nvSpPr>
          <p:spPr>
            <a:xfrm>
              <a:off x="278913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2010</a:t>
              </a:r>
            </a:p>
          </p:txBody>
        </p:sp>
        <p:sp>
          <p:nvSpPr>
            <p:cNvPr id="34" name="TextBox 33"/>
            <p:cNvSpPr txBox="1"/>
            <p:nvPr/>
          </p:nvSpPr>
          <p:spPr>
            <a:xfrm>
              <a:off x="3356213"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2011</a:t>
              </a:r>
            </a:p>
          </p:txBody>
        </p:sp>
        <p:sp>
          <p:nvSpPr>
            <p:cNvPr id="35" name="TextBox 34"/>
            <p:cNvSpPr txBox="1"/>
            <p:nvPr/>
          </p:nvSpPr>
          <p:spPr>
            <a:xfrm>
              <a:off x="3925797"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2012</a:t>
              </a:r>
            </a:p>
          </p:txBody>
        </p:sp>
        <p:sp>
          <p:nvSpPr>
            <p:cNvPr id="36" name="TextBox 35"/>
            <p:cNvSpPr txBox="1"/>
            <p:nvPr/>
          </p:nvSpPr>
          <p:spPr>
            <a:xfrm>
              <a:off x="449287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2013</a:t>
              </a:r>
            </a:p>
          </p:txBody>
        </p:sp>
        <p:sp>
          <p:nvSpPr>
            <p:cNvPr id="9" name="Freeform 8"/>
            <p:cNvSpPr/>
            <p:nvPr/>
          </p:nvSpPr>
          <p:spPr bwMode="auto">
            <a:xfrm>
              <a:off x="1024569" y="2721166"/>
              <a:ext cx="3922004" cy="2765234"/>
            </a:xfrm>
            <a:custGeom>
              <a:avLst/>
              <a:gdLst>
                <a:gd name="connsiteX0" fmla="*/ 0 w 3922004"/>
                <a:gd name="connsiteY0" fmla="*/ 0 h 2765234"/>
                <a:gd name="connsiteX1" fmla="*/ 0 w 3922004"/>
                <a:gd name="connsiteY1" fmla="*/ 2765234 h 2765234"/>
                <a:gd name="connsiteX2" fmla="*/ 3922004 w 3922004"/>
                <a:gd name="connsiteY2" fmla="*/ 2765234 h 2765234"/>
              </a:gdLst>
              <a:ahLst/>
              <a:cxnLst>
                <a:cxn ang="0">
                  <a:pos x="connsiteX0" y="connsiteY0"/>
                </a:cxn>
                <a:cxn ang="0">
                  <a:pos x="connsiteX1" y="connsiteY1"/>
                </a:cxn>
                <a:cxn ang="0">
                  <a:pos x="connsiteX2" y="connsiteY2"/>
                </a:cxn>
              </a:cxnLst>
              <a:rect l="l" t="t" r="r" b="b"/>
              <a:pathLst>
                <a:path w="3922004" h="2765234">
                  <a:moveTo>
                    <a:pt x="0" y="0"/>
                  </a:moveTo>
                  <a:lnTo>
                    <a:pt x="0" y="2765234"/>
                  </a:lnTo>
                  <a:lnTo>
                    <a:pt x="3922004" y="2765234"/>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37" name="TextBox 36"/>
            <p:cNvSpPr txBox="1"/>
            <p:nvPr/>
          </p:nvSpPr>
          <p:spPr>
            <a:xfrm>
              <a:off x="576439" y="2784130"/>
              <a:ext cx="339837"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80%</a:t>
              </a:r>
            </a:p>
          </p:txBody>
        </p:sp>
        <p:sp>
          <p:nvSpPr>
            <p:cNvPr id="38" name="TextBox 37"/>
            <p:cNvSpPr txBox="1"/>
            <p:nvPr/>
          </p:nvSpPr>
          <p:spPr>
            <a:xfrm>
              <a:off x="672620" y="5309064"/>
              <a:ext cx="243656"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0%</a:t>
              </a:r>
            </a:p>
          </p:txBody>
        </p:sp>
      </p:grpSp>
      <p:pic>
        <p:nvPicPr>
          <p:cNvPr id="40" name="Picture 39"/>
          <p:cNvPicPr>
            <a:picLocks noChangeAspect="1"/>
          </p:cNvPicPr>
          <p:nvPr>
            <p:custDataLst>
              <p:custData r:id="rId1"/>
            </p:custDataLst>
          </p:nvPr>
        </p:nvPicPr>
        <p:blipFill>
          <a:blip r:embed="rId7"/>
          <a:stretch>
            <a:fillRect/>
          </a:stretch>
        </p:blipFill>
        <p:spPr>
          <a:xfrm>
            <a:off x="5825430" y="2261536"/>
            <a:ext cx="6311533" cy="3804679"/>
          </a:xfrm>
          <a:prstGeom prst="rect">
            <a:avLst/>
          </a:prstGeom>
        </p:spPr>
      </p:pic>
      <p:sp>
        <p:nvSpPr>
          <p:cNvPr id="41" name="Oval 40"/>
          <p:cNvSpPr/>
          <p:nvPr/>
        </p:nvSpPr>
        <p:spPr bwMode="auto">
          <a:xfrm>
            <a:off x="485458" y="5833143"/>
            <a:ext cx="293375" cy="2933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2775591" y="5839418"/>
            <a:ext cx="293375" cy="29337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693164" y="5727782"/>
            <a:ext cx="1622032" cy="534083"/>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Primary Tool</a:t>
            </a:r>
          </a:p>
        </p:txBody>
      </p:sp>
      <p:sp>
        <p:nvSpPr>
          <p:cNvPr id="44" name="TextBox 43"/>
          <p:cNvSpPr txBox="1"/>
          <p:nvPr/>
        </p:nvSpPr>
        <p:spPr>
          <a:xfrm>
            <a:off x="3068967" y="5772949"/>
            <a:ext cx="2411296"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Use for Data Science</a:t>
            </a:r>
          </a:p>
        </p:txBody>
      </p:sp>
    </p:spTree>
    <p:extLst>
      <p:ext uri="{BB962C8B-B14F-4D97-AF65-F5344CB8AC3E}">
        <p14:creationId xmlns:p14="http://schemas.microsoft.com/office/powerpoint/2010/main" val="121628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5A5077EF-65D3-44C2-8532-9CC259ACCF13}"/>
  <p:tag name="ATHENA.CUSTOMXMLCONTENT" val="&lt;?xml version=&quot;1.0&quot;?&gt;&lt;athena xmlns=&quot;http://schemas.microsoft.com/edu/athena&quot; version=&quot;0.1.4983.0&quot;&gt;&lt;timings duration=&quot;7316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athena xmlns="http://schemas.microsoft.com/edu/athena" version="0.1.4983.0">
  <timings duration="89057"/>
</athena>
</file>

<file path=customXml/item2.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3.xml><?xml version="1.0" encoding="utf-8"?>
<athena xmlns="http://schemas.microsoft.com/edu/athena" version="0.1.4983.0">
  <timings duration="73160"/>
</athena>
</file>

<file path=customXml/item4.xml><?xml version="1.0" encoding="utf-8"?>
<Control xmlns="http://schemas.microsoft.com/VisualStudio/2011/storyboarding/control">
  <Id Name="c326e073-412f-4345-8d83-2b5a33719868" Revision="1" Stencil="System.MyShapes" StencilVersion="1.0"/>
</Control>
</file>

<file path=customXml/itemProps1.xml><?xml version="1.0" encoding="utf-8"?>
<ds:datastoreItem xmlns:ds="http://schemas.openxmlformats.org/officeDocument/2006/customXml" ds:itemID="{84E21B1C-75A2-4D12-82CF-359B29AFF3E4}">
  <ds:schemaRefs>
    <ds:schemaRef ds:uri="http://schemas.microsoft.com/edu/athena"/>
  </ds:schemaRefs>
</ds:datastoreItem>
</file>

<file path=customXml/itemProps2.xml><?xml version="1.0" encoding="utf-8"?>
<ds:datastoreItem xmlns:ds="http://schemas.openxmlformats.org/officeDocument/2006/customXml" ds:itemID="{1895FD3D-DDD3-4FD7-8EDB-FE556A5D0067}">
  <ds:schemaRefs>
    <ds:schemaRef ds:uri="http://schemas.microsoft.com/edu/athena"/>
  </ds:schemaRefs>
</ds:datastoreItem>
</file>

<file path=customXml/itemProps3.xml><?xml version="1.0" encoding="utf-8"?>
<ds:datastoreItem xmlns:ds="http://schemas.openxmlformats.org/officeDocument/2006/customXml" ds:itemID="{7B57D0D3-5714-4843-AAE7-4DCE0CB96453}">
  <ds:schemaRefs>
    <ds:schemaRef ds:uri="http://schemas.microsoft.com/edu/athena"/>
  </ds:schemaRefs>
</ds:datastoreItem>
</file>

<file path=customXml/itemProps4.xml><?xml version="1.0" encoding="utf-8"?>
<ds:datastoreItem xmlns:ds="http://schemas.openxmlformats.org/officeDocument/2006/customXml" ds:itemID="{408E017D-D1D3-4079-A17C-8091A747EABD}">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850</TotalTime>
  <Words>3002</Words>
  <Application>Microsoft Office PowerPoint</Application>
  <PresentationFormat>Widescreen</PresentationFormat>
  <Paragraphs>510</Paragraphs>
  <Slides>25</Slides>
  <Notes>23</Notes>
  <HiddenSlides>18</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25</vt:i4>
      </vt:variant>
    </vt:vector>
  </HeadingPairs>
  <TitlesOfParts>
    <vt:vector size="41" baseType="lpstr">
      <vt:lpstr>MS PGothic</vt:lpstr>
      <vt:lpstr>MS PGothic</vt:lpstr>
      <vt:lpstr>Arial</vt:lpstr>
      <vt:lpstr>Calibri</vt:lpstr>
      <vt:lpstr>Calibri Light</vt:lpstr>
      <vt:lpstr>Consolas</vt:lpstr>
      <vt:lpstr>Courier New</vt:lpstr>
      <vt:lpstr>Segoe UI</vt:lpstr>
      <vt:lpstr>Segoe UI Black</vt:lpstr>
      <vt:lpstr>Segoe UI Light</vt:lpstr>
      <vt:lpstr>Segoe UI Semibold</vt:lpstr>
      <vt:lpstr>Segoe UI Semilight</vt:lpstr>
      <vt:lpstr>Wingdings</vt:lpstr>
      <vt:lpstr>Office Theme</vt:lpstr>
      <vt:lpstr>COLOR TEMPLATE</vt:lpstr>
      <vt:lpstr>ads-edu-theme</vt:lpstr>
      <vt:lpstr>Scalable Data Science: Methods and Use-Cases</vt:lpstr>
      <vt:lpstr>Ice Breaker</vt:lpstr>
      <vt:lpstr>Prerequisites</vt:lpstr>
      <vt:lpstr>What’s Data Science?</vt:lpstr>
      <vt:lpstr>Don’t be Evil!</vt:lpstr>
      <vt:lpstr>The Dimensions of Scalability – Technologies</vt:lpstr>
      <vt:lpstr>The Dimensions of Scalability – Use Cases</vt:lpstr>
      <vt:lpstr>What is R?</vt:lpstr>
      <vt:lpstr>R’s popularity is growing rapidly</vt:lpstr>
      <vt:lpstr>PowerPoint Presentation</vt:lpstr>
      <vt:lpstr>PowerPoint Presentation</vt:lpstr>
      <vt:lpstr>Can R Scale for Scalable Data Science and ML?</vt:lpstr>
      <vt:lpstr>Distributions of R</vt:lpstr>
      <vt:lpstr>CRAN</vt:lpstr>
      <vt:lpstr>PowerPoint Presentation</vt:lpstr>
      <vt:lpstr>Microsoft R portfolio</vt:lpstr>
      <vt:lpstr>Microsoft R Scales to Big Data for Enterprises</vt:lpstr>
      <vt:lpstr>Microsoft R Server family </vt:lpstr>
      <vt:lpstr>MRS in Different Contexts</vt:lpstr>
      <vt:lpstr>MRS in Different Contexts</vt:lpstr>
      <vt:lpstr>How MRS Works</vt:lpstr>
      <vt:lpstr>How Does Remote Compute Context Work?</vt:lpstr>
      <vt:lpstr>Available Algorithms</vt:lpstr>
      <vt:lpstr>Parallelized, Remote Execution Algorithms</vt:lpstr>
      <vt:lpstr>Parallelization Strategies – Many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Data Science</dc:title>
  <dc:creator>Ali-Kazim Zaidi</dc:creator>
  <cp:lastModifiedBy>Ali-Kazim Zaidi</cp:lastModifiedBy>
  <cp:revision>32</cp:revision>
  <dcterms:created xsi:type="dcterms:W3CDTF">2017-05-08T19:14:13Z</dcterms:created>
  <dcterms:modified xsi:type="dcterms:W3CDTF">2017-05-22T16:32:49Z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alizaidi@microsoft.com</vt:lpwstr>
  </property>
  <property fmtid="{D5CDD505-2E9C-101B-9397-08002B2CF9AE}" pid="6" name="MSIP_Label_f42aa342-8706-4288-bd11-ebb85995028c_SetDate">
    <vt:lpwstr>2017-05-08T16:09:09.3829081-04:00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